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43"/>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Lst>
  <p:sldSz cx="18288000" cy="10287000"/>
  <p:notesSz cx="6858000" cy="9144000"/>
  <p:embeddedFontLst>
    <p:embeddedFont>
      <p:font typeface="Arial Nova" panose="020B0504020202020204" pitchFamily="34" charset="0"/>
      <p:regular r:id="rId44"/>
      <p:bold r:id="rId45"/>
      <p:italic r:id="rId46"/>
      <p:boldItalic r:id="rId47"/>
    </p:embeddedFont>
    <p:embeddedFont>
      <p:font typeface="Bitter" panose="020B0604020202020204" charset="0"/>
      <p:regular r:id="rId48"/>
    </p:embeddedFont>
    <p:embeddedFont>
      <p:font typeface="Bitter Bold" panose="020B0604020202020204" charset="0"/>
      <p:regular r:id="rId49"/>
    </p:embeddedFont>
    <p:embeddedFont>
      <p:font typeface="Bitter Italics" panose="020B0604020202020204" charset="0"/>
      <p:regular r:id="rId50"/>
    </p:embeddedFont>
    <p:embeddedFont>
      <p:font typeface="Canva Sans" panose="020B0604020202020204" charset="0"/>
      <p:regular r:id="rId51"/>
    </p:embeddedFont>
    <p:embeddedFont>
      <p:font typeface="Canva Sans Bold" panose="020B0604020202020204" charset="0"/>
      <p:regular r:id="rId52"/>
    </p:embeddedFont>
    <p:embeddedFont>
      <p:font typeface="Palatino" panose="020B0604020202020204" charset="0"/>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89B2E4-97B6-B6E9-19AF-31C08EC70D43}" v="62" dt="2026-03-27T15:10:52.740"/>
    <p1510:client id="{B3FB85A7-FD88-88D7-A40C-9B901FC98BF9}" v="2" dt="2026-03-27T15:02:14.8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774"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2.fntdata"/><Relationship Id="rId53" Type="http://schemas.openxmlformats.org/officeDocument/2006/relationships/font" Target="fonts/font10.fntdata"/><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8.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3.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6.fntdata"/><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fntdata"/><Relationship Id="rId52"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01.05.2026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References: </a:t>
            </a:r>
          </a:p>
          <a:p>
            <a:r>
              <a:rPr lang="en-US"/>
              <a:t>National Center for Education, 2021</a:t>
            </a:r>
          </a:p>
          <a:p>
            <a:r>
              <a:rPr lang="en-US"/>
              <a:t>National Center for Education Statistics, 2022</a:t>
            </a:r>
          </a:p>
          <a:p>
            <a:r>
              <a:rPr lang="en-US"/>
              <a:t>National Center for Education Statistics, 2022</a:t>
            </a:r>
          </a:p>
          <a:p>
            <a:r>
              <a:rPr lang="en-US"/>
              <a:t>National Center for Education Statistics, 2022</a:t>
            </a:r>
          </a:p>
          <a:p>
            <a:r>
              <a:rPr lang="en-US"/>
              <a:t>National Center for Education Statistics, 2024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References: </a:t>
            </a:r>
          </a:p>
          <a:p>
            <a:r>
              <a:rPr lang="en-US"/>
              <a:t>Patchin &amp; Hinduja, 2024</a:t>
            </a:r>
          </a:p>
          <a:p>
            <a:r>
              <a:rPr lang="en-US"/>
              <a:t>Patchin &amp; Hinduja, 2024</a:t>
            </a:r>
          </a:p>
          <a:p>
            <a:r>
              <a:rPr lang="en-US"/>
              <a:t>National Center for Education Statistics, 2024</a:t>
            </a:r>
          </a:p>
          <a:p>
            <a:endParaRPr lang="en-US"/>
          </a:p>
          <a:p>
            <a:r>
              <a:rPr lang="en-US"/>
              <a:t>What of these statistics was most surprising to you?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graph is a glimpse of the psychological long-term effects of bullying. Are there long-term physical health consequences of bullying? Social or economic impacts? Long-term behavioral effects? </a:t>
            </a:r>
          </a:p>
          <a:p>
            <a:endParaRPr lang="en-US">
              <a:ea typeface="Calibri"/>
              <a:cs typeface="Calibri"/>
            </a:endParaRPr>
          </a:p>
          <a:p>
            <a:endParaRPr lang="en-US">
              <a:ea typeface="Calibri"/>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Think about the kids you work with... Can you think of a kid that this statement may apply to?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Discussion Questions: </a:t>
            </a:r>
          </a:p>
          <a:p>
            <a:r>
              <a:rPr lang="en-US"/>
              <a:t>How would you respond to this child?</a:t>
            </a:r>
          </a:p>
          <a:p>
            <a:r>
              <a:rPr lang="en-US"/>
              <a:t>What needs to be done? </a:t>
            </a:r>
          </a:p>
          <a:p>
            <a:r>
              <a:rPr lang="en-US"/>
              <a:t>What are the obstacles for this trusted adult?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Parents are charged with helping children understand that everyone has dignity. </a:t>
            </a:r>
          </a:p>
          <a:p>
            <a:endParaRPr lang="en-US"/>
          </a:p>
          <a:p>
            <a:r>
              <a:rPr lang="en-US"/>
              <a:t>It is important that we pray for the child who bullies as they are likely struggling with their own issues. </a:t>
            </a:r>
          </a:p>
          <a:p>
            <a:r>
              <a:rPr lang="en-US"/>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People tend to use the word “bullying” too freely. </a:t>
            </a:r>
          </a:p>
          <a:p>
            <a:endParaRPr lang="en-US"/>
          </a:p>
          <a:p>
            <a:r>
              <a:rPr lang="en-US"/>
              <a:t>Fighting, rude or selfish behaviors such as a child wanting to sit with someone else at lunch is not bullying. </a:t>
            </a:r>
          </a:p>
          <a:p>
            <a:endParaRPr lang="en-US"/>
          </a:p>
          <a:p>
            <a:r>
              <a:rPr lang="en-US"/>
              <a:t>A child who is not receiving as much playing time on the basketball court compared to another child, is not being bullied by a coach.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When a child comes to you to report bullying, listen and believe them.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These behaviors do not necessarily indicate bullying, however, can be the beginning stages of asserting dominance or expressing contempt. </a:t>
            </a:r>
          </a:p>
          <a:p>
            <a:endParaRPr lang="en-US"/>
          </a:p>
          <a:p>
            <a:r>
              <a:rPr lang="en-US"/>
              <a:t>These precursor behaviors, when repeated, can be indicative of bullying. </a:t>
            </a:r>
          </a:p>
          <a:p>
            <a:endParaRPr lang="en-US"/>
          </a:p>
          <a:p>
            <a:r>
              <a:rPr lang="en-US"/>
              <a:t>Adults should respond to gateway behaviors to reiterate the importance of treating others with respect and that we are all God’s children.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Bullet #1: We sent a template to our partner dioceses encouraging them to have a poster contest in their diocese. Several shared their posters with us. The posters were awesome, creative, and heartbreaking. </a:t>
            </a:r>
          </a:p>
          <a:p>
            <a:r>
              <a:rPr lang="en-US"/>
              <a:t>Bullet #2:  You could see the pain in the drawings. The team believed the youth were sending a clear message for help keeping bullying out of their Circle of Grace. This training is our response to the  youth's courage to expose the world they have to navigate.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Person</a:t>
            </a:r>
          </a:p>
          <a:p>
            <a:r>
              <a:rPr lang="en-US"/>
              <a:t>Bullet #1: This gives others a chance to intervene with compassion.</a:t>
            </a:r>
          </a:p>
          <a:p>
            <a:r>
              <a:rPr lang="en-US"/>
              <a:t>Bullet #2: but bullying continues on social media so there is no reprieve. </a:t>
            </a:r>
          </a:p>
          <a:p>
            <a:r>
              <a:rPr lang="en-US"/>
              <a:t>Bullet #3: This is usually when the adults become involved.</a:t>
            </a:r>
          </a:p>
          <a:p>
            <a:endParaRPr lang="en-US"/>
          </a:p>
          <a:p>
            <a:r>
              <a:rPr lang="en-US"/>
              <a:t>Online bullying or Cyberbullying is the use of technology to harass, threaten, embarrass, or target another person trough text, apps, social media, forums, or gaming platforms. </a:t>
            </a:r>
          </a:p>
          <a:p>
            <a:endParaRPr lang="en-US"/>
          </a:p>
          <a:p>
            <a:r>
              <a:rPr lang="en-US"/>
              <a:t>Bullet #1: The targeted person can’t get away.</a:t>
            </a:r>
          </a:p>
          <a:p>
            <a:r>
              <a:rPr lang="en-US"/>
              <a:t>Bullet #3: but are more dangerous because no one can see how the targeted person is hurting.</a:t>
            </a:r>
          </a:p>
          <a:p>
            <a:r>
              <a:rPr lang="en-US"/>
              <a:t>Bullet #4: so there can be a lack of accountability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Bullet #1: By doing this, they hand over their power to the person who bullies.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Key people are not aware, in agreement and support stopping it</a:t>
            </a:r>
          </a:p>
          <a:p>
            <a:endParaRPr lang="en-US"/>
          </a:p>
          <a:p>
            <a:r>
              <a:rPr lang="en-US"/>
              <a:t>Keep bullying conversations between adults so kids cannot overhear. </a:t>
            </a:r>
          </a:p>
          <a:p>
            <a:endParaRPr lang="en-US"/>
          </a:p>
          <a:p>
            <a:r>
              <a:rPr lang="en-US"/>
              <a:t>Support needs to include follow through at home and instruction on how to treat others. </a:t>
            </a:r>
          </a:p>
          <a:p>
            <a:r>
              <a:rPr lang="en-US"/>
              <a:t>Remember the Golden Rule: Treat others how YOU want to be treated!!</a:t>
            </a:r>
          </a:p>
          <a:p>
            <a:endParaRPr lang="en-US"/>
          </a:p>
          <a:p>
            <a:r>
              <a:rPr lang="en-US"/>
              <a:t>Group Discussion Questions:</a:t>
            </a:r>
          </a:p>
          <a:p>
            <a:r>
              <a:rPr lang="en-US"/>
              <a:t>How hard would this be to get everyone involved? </a:t>
            </a:r>
          </a:p>
          <a:p>
            <a:r>
              <a:rPr lang="en-US"/>
              <a:t>What would be the obstacles? </a:t>
            </a:r>
          </a:p>
          <a:p>
            <a:r>
              <a:rPr lang="en-US"/>
              <a:t>What steps as a school/parish can you take if the parents don’t cooperate?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Remember that all kids are different and we should celebrate the uniqueness of each one of God’s children.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Bullet 1: have detailed explanations of expectations </a:t>
            </a:r>
          </a:p>
          <a:p>
            <a:r>
              <a:rPr lang="en-US"/>
              <a:t>Bullet 2: in person and online </a:t>
            </a:r>
          </a:p>
          <a:p>
            <a:r>
              <a:rPr lang="en-US"/>
              <a:t>Bullet 3: for one who bullies the consequences reflect the seriousness </a:t>
            </a:r>
          </a:p>
          <a:p>
            <a:r>
              <a:rPr lang="en-US"/>
              <a:t>Bullet 4: Provide an option to report anonymously </a:t>
            </a:r>
          </a:p>
          <a:p>
            <a:r>
              <a:rPr lang="en-US"/>
              <a:t>Bullet 5: That includes signatures from key people and review several times a year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Bullet #3: did you do nothing, join in, or speak up?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Bullet #4: 1 being not a problem; 10 being a major problem</a:t>
            </a:r>
          </a:p>
          <a:p>
            <a:endParaRPr lang="en-US"/>
          </a:p>
          <a:p>
            <a:endParaRPr lang="en-US"/>
          </a:p>
          <a:p>
            <a:r>
              <a:rPr lang="en-US"/>
              <a:t>Circle of Grace Code of Conduct (found in the 7th grade section and in admin section) is a great resource.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Bullet #1: Give them the option to be anonymous </a:t>
            </a:r>
          </a:p>
          <a:p>
            <a:endParaRPr lang="en-US"/>
          </a:p>
          <a:p>
            <a:r>
              <a:rPr lang="en-US"/>
              <a:t>Bullet #4: It could be as easy as a “Being Nice”</a:t>
            </a:r>
          </a:p>
          <a:p>
            <a:endParaRPr lang="en-US"/>
          </a:p>
          <a:p>
            <a:r>
              <a:rPr lang="en-US"/>
              <a:t>Large group discussion:</a:t>
            </a:r>
          </a:p>
          <a:p>
            <a:r>
              <a:rPr lang="en-US"/>
              <a:t>How do we ensure the committee has the power and the tools they need to make change?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By reinforcing our Circle of Grace daily, we know God is always present.  He helps us know what belongs and what does not belong in our Circle of Grace. He helps us know when to ask for help from someone we trust. </a:t>
            </a:r>
          </a:p>
          <a:p>
            <a:endParaRPr lang="en-US"/>
          </a:p>
          <a:p>
            <a:r>
              <a:rPr lang="en-US"/>
              <a:t>There is a Parents First special Edition on Bullying as a resource pertaining to free will and human dignity. </a:t>
            </a:r>
            <a:endParaRPr lang="en-US">
              <a:ea typeface="Calibri"/>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Bullet #1: It is okay for children to have disagreements, and it is unavoidable. We, as trusted adults, must model respect and dignity when presented with adversity. We must also be vigilant in looking for gateway behaviors to avoid bullying all together. </a:t>
            </a:r>
          </a:p>
          <a:p>
            <a:endParaRPr lang="en-US"/>
          </a:p>
          <a:p>
            <a:r>
              <a:rPr lang="en-US"/>
              <a:t>Bullet #2: Many victims of bullying often feel isolated and helpless and in turn, may not ask for help. As a trusted adult, it is our responsibility to safeguard our children, and sometimes, that means redirecting and practicing fortitude in tough situations. </a:t>
            </a:r>
          </a:p>
          <a:p>
            <a:endParaRPr lang="en-US"/>
          </a:p>
          <a:p>
            <a:r>
              <a:rPr lang="en-US"/>
              <a:t>Bullet #3: Circle of Grace provides the guidance on how to maintain a relationship with God, self, and others. </a:t>
            </a:r>
          </a:p>
          <a:p>
            <a:endParaRPr lang="en-US"/>
          </a:p>
          <a:p>
            <a:r>
              <a:rPr lang="en-US"/>
              <a:t>Bullet #4: make this interactive and welcome student feedback </a:t>
            </a:r>
          </a:p>
          <a:p>
            <a:endParaRPr lang="en-US"/>
          </a:p>
          <a:p>
            <a:r>
              <a:rPr lang="en-US"/>
              <a:t>Forgiveness and restored relationships with others is the desired outcome for all those involved in a bullying.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Take a moment and reflect on when you were young.…..</a:t>
            </a:r>
          </a:p>
          <a:p>
            <a:endParaRPr lang="en-US"/>
          </a:p>
          <a:p>
            <a:r>
              <a:rPr lang="en-US"/>
              <a:t>Take time to personally journal about these reflection questions.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Discussion Questions: </a:t>
            </a:r>
          </a:p>
          <a:p>
            <a:r>
              <a:rPr lang="en-US"/>
              <a:t>How would you respond to this child?</a:t>
            </a:r>
          </a:p>
          <a:p>
            <a:r>
              <a:rPr lang="en-US"/>
              <a:t>What needs to be done? </a:t>
            </a:r>
          </a:p>
          <a:p>
            <a:r>
              <a:rPr lang="en-US"/>
              <a:t>What are the obstacles for this trusted adult?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Discussion Questions: </a:t>
            </a:r>
          </a:p>
          <a:p>
            <a:r>
              <a:rPr lang="en-US"/>
              <a:t>How would you respond to this child?</a:t>
            </a:r>
          </a:p>
          <a:p>
            <a:r>
              <a:rPr lang="en-US"/>
              <a:t>What needs to be done? </a:t>
            </a:r>
          </a:p>
          <a:p>
            <a:r>
              <a:rPr lang="en-US"/>
              <a:t>What are the obstacles for this trusted adult?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hyperlink" Target="https://doi.org/10.1080/1045988X.2022.2070589"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sp>
        <p:nvSpPr>
          <p:cNvPr id="3" name="AutoShape 3"/>
          <p:cNvSpPr/>
          <p:nvPr/>
        </p:nvSpPr>
        <p:spPr>
          <a:xfrm>
            <a:off x="5358840" y="1108553"/>
            <a:ext cx="11859377" cy="8069894"/>
          </a:xfrm>
          <a:prstGeom prst="rect">
            <a:avLst/>
          </a:prstGeom>
          <a:solidFill>
            <a:srgbClr val="E9F1F8"/>
          </a:solidFill>
        </p:spPr>
        <p:txBody>
          <a:bodyPr/>
          <a:lstStyle/>
          <a:p>
            <a:endParaRPr lang="en-US"/>
          </a:p>
        </p:txBody>
      </p:sp>
      <p:sp>
        <p:nvSpPr>
          <p:cNvPr id="4" name="Freeform 4"/>
          <p:cNvSpPr/>
          <p:nvPr/>
        </p:nvSpPr>
        <p:spPr>
          <a:xfrm>
            <a:off x="4560950" y="1108553"/>
            <a:ext cx="12698350" cy="7139336"/>
          </a:xfrm>
          <a:custGeom>
            <a:avLst/>
            <a:gdLst/>
            <a:ahLst/>
            <a:cxnLst/>
            <a:rect l="l" t="t" r="r" b="b"/>
            <a:pathLst>
              <a:path w="12698350" h="7139336">
                <a:moveTo>
                  <a:pt x="0" y="0"/>
                </a:moveTo>
                <a:lnTo>
                  <a:pt x="12698350" y="0"/>
                </a:lnTo>
                <a:lnTo>
                  <a:pt x="12698350" y="7139336"/>
                </a:lnTo>
                <a:lnTo>
                  <a:pt x="0" y="7139336"/>
                </a:lnTo>
                <a:lnTo>
                  <a:pt x="0" y="0"/>
                </a:lnTo>
                <a:close/>
              </a:path>
            </a:pathLst>
          </a:custGeom>
          <a:blipFill>
            <a:blip r:embed="rId4"/>
            <a:stretch>
              <a:fillRect/>
            </a:stretch>
          </a:blipFill>
        </p:spPr>
        <p:txBody>
          <a:bodyPr/>
          <a:lstStyle/>
          <a:p>
            <a:endParaRPr lang="en-US"/>
          </a:p>
        </p:txBody>
      </p:sp>
      <p:sp>
        <p:nvSpPr>
          <p:cNvPr id="5" name="AutoShape 5"/>
          <p:cNvSpPr/>
          <p:nvPr/>
        </p:nvSpPr>
        <p:spPr>
          <a:xfrm>
            <a:off x="-4116" y="1750193"/>
            <a:ext cx="6878360" cy="6214143"/>
          </a:xfrm>
          <a:prstGeom prst="rect">
            <a:avLst/>
          </a:prstGeom>
          <a:solidFill>
            <a:srgbClr val="E9F1F8"/>
          </a:solidFill>
        </p:spPr>
        <p:txBody>
          <a:bodyPr/>
          <a:lstStyle/>
          <a:p>
            <a:endParaRPr lang="en-US"/>
          </a:p>
        </p:txBody>
      </p:sp>
      <p:sp>
        <p:nvSpPr>
          <p:cNvPr id="7" name="TextBox 7"/>
          <p:cNvSpPr txBox="1"/>
          <p:nvPr/>
        </p:nvSpPr>
        <p:spPr>
          <a:xfrm>
            <a:off x="389467" y="1946682"/>
            <a:ext cx="6195101" cy="4753737"/>
          </a:xfrm>
          <a:prstGeom prst="rect">
            <a:avLst/>
          </a:prstGeom>
        </p:spPr>
        <p:txBody>
          <a:bodyPr lIns="0" tIns="0" rIns="0" bIns="0" rtlCol="0" anchor="t">
            <a:spAutoFit/>
          </a:bodyPr>
          <a:lstStyle/>
          <a:p>
            <a:pPr marL="0" lvl="0" indent="0" algn="ctr">
              <a:lnSpc>
                <a:spcPts val="9324"/>
              </a:lnSpc>
            </a:pPr>
            <a:r>
              <a:rPr lang="en-US" sz="8400">
                <a:solidFill>
                  <a:srgbClr val="000000"/>
                </a:solidFill>
                <a:latin typeface="Bitter"/>
                <a:ea typeface="Bitter"/>
                <a:cs typeface="Bitter"/>
                <a:sym typeface="Bitter"/>
              </a:rPr>
              <a:t>No Place for Bullying in Our Circle of Grace</a:t>
            </a:r>
          </a:p>
        </p:txBody>
      </p:sp>
      <p:sp>
        <p:nvSpPr>
          <p:cNvPr id="8" name="TextBox 8"/>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Canva Sans"/>
                <a:ea typeface="Canva Sans"/>
                <a:cs typeface="Canva Sans"/>
                <a:sym typeface="Canva Sans"/>
              </a:rPr>
              <a:t>1</a:t>
            </a:r>
          </a:p>
        </p:txBody>
      </p:sp>
      <p:sp>
        <p:nvSpPr>
          <p:cNvPr id="9" name="TextBox 9"/>
          <p:cNvSpPr txBox="1"/>
          <p:nvPr/>
        </p:nvSpPr>
        <p:spPr>
          <a:xfrm>
            <a:off x="7739583" y="9984741"/>
            <a:ext cx="2808833" cy="302259"/>
          </a:xfrm>
          <a:prstGeom prst="rect">
            <a:avLst/>
          </a:prstGeom>
        </p:spPr>
        <p:txBody>
          <a:bodyPr lIns="0" tIns="0" rIns="0" bIns="0" rtlCol="0" anchor="t">
            <a:spAutoFit/>
          </a:bodyPr>
          <a:lstStyle/>
          <a:p>
            <a:pPr algn="ctr">
              <a:lnSpc>
                <a:spcPts val="2240"/>
              </a:lnSpc>
            </a:pPr>
            <a:r>
              <a:rPr lang="en-US" sz="1600" spc="16">
                <a:solidFill>
                  <a:srgbClr val="000000"/>
                </a:solidFill>
                <a:latin typeface="Palatino"/>
                <a:ea typeface="Palatino"/>
                <a:cs typeface="Palatino"/>
                <a:sym typeface="Palatino"/>
              </a:rPr>
              <a:t>© Archdiocese of Omaha 2026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1028700" y="1019175"/>
            <a:ext cx="6469912" cy="2581275"/>
          </a:xfrm>
          <a:prstGeom prst="rect">
            <a:avLst/>
          </a:prstGeom>
        </p:spPr>
        <p:txBody>
          <a:bodyPr lIns="0" tIns="0" rIns="0" bIns="0" rtlCol="0" anchor="t">
            <a:spAutoFit/>
          </a:bodyPr>
          <a:lstStyle/>
          <a:p>
            <a:pPr marL="0" lvl="0" indent="0" algn="l">
              <a:lnSpc>
                <a:spcPts val="10125"/>
              </a:lnSpc>
              <a:spcBef>
                <a:spcPct val="0"/>
              </a:spcBef>
            </a:pPr>
            <a:r>
              <a:rPr lang="en-US" sz="8437" spc="-337">
                <a:solidFill>
                  <a:srgbClr val="000000"/>
                </a:solidFill>
                <a:latin typeface="Bitter"/>
                <a:ea typeface="Bitter"/>
                <a:cs typeface="Bitter"/>
                <a:sym typeface="Bitter"/>
              </a:rPr>
              <a:t>Bullying Statistics</a:t>
            </a:r>
          </a:p>
        </p:txBody>
      </p:sp>
      <p:grpSp>
        <p:nvGrpSpPr>
          <p:cNvPr id="4" name="Group 4"/>
          <p:cNvGrpSpPr/>
          <p:nvPr/>
        </p:nvGrpSpPr>
        <p:grpSpPr>
          <a:xfrm>
            <a:off x="6959058" y="1028700"/>
            <a:ext cx="10442129" cy="8229600"/>
            <a:chOff x="0" y="0"/>
            <a:chExt cx="13922839" cy="10972800"/>
          </a:xfrm>
        </p:grpSpPr>
        <p:grpSp>
          <p:nvGrpSpPr>
            <p:cNvPr id="5" name="Group 5"/>
            <p:cNvGrpSpPr/>
            <p:nvPr/>
          </p:nvGrpSpPr>
          <p:grpSpPr>
            <a:xfrm>
              <a:off x="0" y="0"/>
              <a:ext cx="13922839" cy="10972800"/>
              <a:chOff x="0" y="0"/>
              <a:chExt cx="2750190" cy="2167467"/>
            </a:xfrm>
          </p:grpSpPr>
          <p:sp>
            <p:nvSpPr>
              <p:cNvPr id="6" name="Freeform 6"/>
              <p:cNvSpPr/>
              <p:nvPr/>
            </p:nvSpPr>
            <p:spPr>
              <a:xfrm>
                <a:off x="0" y="0"/>
                <a:ext cx="2750190" cy="2167467"/>
              </a:xfrm>
              <a:custGeom>
                <a:avLst/>
                <a:gdLst/>
                <a:ahLst/>
                <a:cxnLst/>
                <a:rect l="l" t="t" r="r" b="b"/>
                <a:pathLst>
                  <a:path w="2750190" h="2167467">
                    <a:moveTo>
                      <a:pt x="18535" y="0"/>
                    </a:moveTo>
                    <a:lnTo>
                      <a:pt x="2731655" y="0"/>
                    </a:lnTo>
                    <a:cubicBezTo>
                      <a:pt x="2741892" y="0"/>
                      <a:pt x="2750190" y="8299"/>
                      <a:pt x="2750190" y="18535"/>
                    </a:cubicBezTo>
                    <a:lnTo>
                      <a:pt x="2750190" y="2148931"/>
                    </a:lnTo>
                    <a:cubicBezTo>
                      <a:pt x="2750190" y="2159168"/>
                      <a:pt x="2741892" y="2167467"/>
                      <a:pt x="2731655" y="2167467"/>
                    </a:cubicBezTo>
                    <a:lnTo>
                      <a:pt x="18535" y="2167467"/>
                    </a:lnTo>
                    <a:cubicBezTo>
                      <a:pt x="8299" y="2167467"/>
                      <a:pt x="0" y="2159168"/>
                      <a:pt x="0" y="2148931"/>
                    </a:cubicBezTo>
                    <a:lnTo>
                      <a:pt x="0" y="18535"/>
                    </a:lnTo>
                    <a:cubicBezTo>
                      <a:pt x="0" y="8299"/>
                      <a:pt x="8299" y="0"/>
                      <a:pt x="18535" y="0"/>
                    </a:cubicBezTo>
                    <a:close/>
                  </a:path>
                </a:pathLst>
              </a:custGeom>
              <a:solidFill>
                <a:srgbClr val="BCC2C6"/>
              </a:solidFill>
              <a:ln cap="rnd">
                <a:noFill/>
                <a:prstDash val="solid"/>
                <a:round/>
              </a:ln>
            </p:spPr>
            <p:txBody>
              <a:bodyPr/>
              <a:lstStyle/>
              <a:p>
                <a:endParaRPr lang="en-US"/>
              </a:p>
            </p:txBody>
          </p:sp>
          <p:sp>
            <p:nvSpPr>
              <p:cNvPr id="7" name="TextBox 7"/>
              <p:cNvSpPr txBox="1"/>
              <p:nvPr/>
            </p:nvSpPr>
            <p:spPr>
              <a:xfrm>
                <a:off x="0" y="-66675"/>
                <a:ext cx="2750190" cy="2234142"/>
              </a:xfrm>
              <a:prstGeom prst="rect">
                <a:avLst/>
              </a:prstGeom>
            </p:spPr>
            <p:txBody>
              <a:bodyPr lIns="50800" tIns="50800" rIns="50800" bIns="50800" rtlCol="0" anchor="ctr"/>
              <a:lstStyle/>
              <a:p>
                <a:pPr algn="ctr">
                  <a:lnSpc>
                    <a:spcPts val="3150"/>
                  </a:lnSpc>
                </a:pPr>
                <a:endParaRPr/>
              </a:p>
            </p:txBody>
          </p:sp>
        </p:grpSp>
        <p:sp>
          <p:nvSpPr>
            <p:cNvPr id="8" name="TextBox 8"/>
            <p:cNvSpPr txBox="1"/>
            <p:nvPr/>
          </p:nvSpPr>
          <p:spPr>
            <a:xfrm>
              <a:off x="227987" y="755108"/>
              <a:ext cx="13466866" cy="9376860"/>
            </a:xfrm>
            <a:prstGeom prst="rect">
              <a:avLst/>
            </a:prstGeom>
          </p:spPr>
          <p:txBody>
            <a:bodyPr lIns="0" tIns="0" rIns="0" bIns="0" rtlCol="0" anchor="t">
              <a:spAutoFit/>
            </a:bodyPr>
            <a:lstStyle/>
            <a:p>
              <a:pPr marL="670076" lvl="1" indent="-335038" algn="l">
                <a:lnSpc>
                  <a:spcPts val="4655"/>
                </a:lnSpc>
                <a:buFont typeface="Arial"/>
                <a:buChar char="•"/>
              </a:pPr>
              <a:r>
                <a:rPr lang="en-US" sz="3103" strike="noStrike">
                  <a:solidFill>
                    <a:srgbClr val="000000"/>
                  </a:solidFill>
                  <a:latin typeface="Bitter"/>
                  <a:ea typeface="Bitter"/>
                  <a:cs typeface="Bitter"/>
                  <a:sym typeface="Bitter"/>
                </a:rPr>
                <a:t>One out of every 5 students report being bullied. </a:t>
              </a:r>
            </a:p>
            <a:p>
              <a:pPr marL="670076" lvl="1" indent="-335038" algn="l">
                <a:lnSpc>
                  <a:spcPts val="4655"/>
                </a:lnSpc>
                <a:buFont typeface="Arial"/>
                <a:buChar char="•"/>
              </a:pPr>
              <a:r>
                <a:rPr lang="en-US" sz="3103" strike="noStrike">
                  <a:solidFill>
                    <a:srgbClr val="000000"/>
                  </a:solidFill>
                  <a:latin typeface="Bitter"/>
                  <a:ea typeface="Bitter"/>
                  <a:cs typeface="Bitter"/>
                  <a:sym typeface="Bitter"/>
                </a:rPr>
                <a:t>The most common forms of bullying were spreading rumors (13.0%) and being made fun of or called names (11.9%).</a:t>
              </a:r>
            </a:p>
            <a:p>
              <a:pPr marL="670076" lvl="1" indent="-335038" algn="l">
                <a:lnSpc>
                  <a:spcPts val="4655"/>
                </a:lnSpc>
                <a:buFont typeface="Arial"/>
                <a:buChar char="•"/>
              </a:pPr>
              <a:r>
                <a:rPr lang="en-US" sz="3103" strike="noStrike">
                  <a:solidFill>
                    <a:srgbClr val="000000"/>
                  </a:solidFill>
                  <a:latin typeface="Bitter"/>
                  <a:ea typeface="Bitter"/>
                  <a:cs typeface="Bitter"/>
                  <a:sym typeface="Bitter"/>
                </a:rPr>
                <a:t>100% of student participants reported experiencing, witnessing, or being aware of acts of bullying during the 2021-2022 school year.</a:t>
              </a:r>
            </a:p>
            <a:p>
              <a:pPr marL="670076" lvl="1" indent="-335038" algn="l">
                <a:lnSpc>
                  <a:spcPts val="4655"/>
                </a:lnSpc>
                <a:buFont typeface="Arial"/>
                <a:buChar char="•"/>
              </a:pPr>
              <a:r>
                <a:rPr lang="en-US" sz="3103" strike="noStrike">
                  <a:solidFill>
                    <a:srgbClr val="000000"/>
                  </a:solidFill>
                  <a:latin typeface="Bitter"/>
                  <a:ea typeface="Bitter"/>
                  <a:cs typeface="Bitter"/>
                  <a:sym typeface="Bitter"/>
                </a:rPr>
                <a:t>Across the United States, 44.2% of students reported notifying a trusted adult about bullying. </a:t>
              </a:r>
            </a:p>
            <a:p>
              <a:pPr marL="670076" lvl="1" indent="-335038" algn="l">
                <a:lnSpc>
                  <a:spcPts val="4655"/>
                </a:lnSpc>
                <a:buFont typeface="Arial"/>
                <a:buChar char="•"/>
              </a:pPr>
              <a:r>
                <a:rPr lang="en-US" sz="3103" strike="noStrike">
                  <a:solidFill>
                    <a:srgbClr val="000000"/>
                  </a:solidFill>
                  <a:latin typeface="Bitter"/>
                  <a:ea typeface="Bitter"/>
                  <a:cs typeface="Bitter"/>
                  <a:sym typeface="Bitter"/>
                </a:rPr>
                <a:t>Students ages 12 – 18 who reported being bullied during school, 21.6% were bullied online or by text.</a:t>
              </a:r>
            </a:p>
          </p:txBody>
        </p:sp>
      </p:grpSp>
      <p:sp>
        <p:nvSpPr>
          <p:cNvPr id="9" name="TextBox 9"/>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Canva Sans"/>
                <a:ea typeface="Canva Sans"/>
                <a:cs typeface="Canva Sans"/>
                <a:sym typeface="Canva Sans"/>
              </a:rPr>
              <a:t>10</a:t>
            </a:r>
          </a:p>
        </p:txBody>
      </p:sp>
      <p:sp>
        <p:nvSpPr>
          <p:cNvPr id="10" name="TextBox 10"/>
          <p:cNvSpPr txBox="1"/>
          <p:nvPr/>
        </p:nvSpPr>
        <p:spPr>
          <a:xfrm>
            <a:off x="7739583" y="9984741"/>
            <a:ext cx="2808833" cy="302259"/>
          </a:xfrm>
          <a:prstGeom prst="rect">
            <a:avLst/>
          </a:prstGeom>
        </p:spPr>
        <p:txBody>
          <a:bodyPr lIns="0" tIns="0" rIns="0" bIns="0" rtlCol="0" anchor="t">
            <a:spAutoFit/>
          </a:bodyPr>
          <a:lstStyle/>
          <a:p>
            <a:pPr algn="ctr">
              <a:lnSpc>
                <a:spcPts val="2240"/>
              </a:lnSpc>
            </a:pPr>
            <a:r>
              <a:rPr lang="en-US" sz="1600" spc="16">
                <a:solidFill>
                  <a:srgbClr val="000000"/>
                </a:solidFill>
                <a:latin typeface="Palatino"/>
                <a:ea typeface="Palatino"/>
                <a:cs typeface="Palatino"/>
                <a:sym typeface="Palatino"/>
              </a:rPr>
              <a:t>© Archdiocese of Omaha 2026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1028700" y="1028700"/>
            <a:ext cx="6469912" cy="3829050"/>
          </a:xfrm>
          <a:prstGeom prst="rect">
            <a:avLst/>
          </a:prstGeom>
        </p:spPr>
        <p:txBody>
          <a:bodyPr lIns="0" tIns="0" rIns="0" bIns="0" rtlCol="0" anchor="t">
            <a:spAutoFit/>
          </a:bodyPr>
          <a:lstStyle/>
          <a:p>
            <a:pPr marL="0" lvl="0" indent="0" algn="l">
              <a:lnSpc>
                <a:spcPts val="10079"/>
              </a:lnSpc>
              <a:spcBef>
                <a:spcPct val="0"/>
              </a:spcBef>
            </a:pPr>
            <a:r>
              <a:rPr lang="en-US" sz="8399" spc="-335">
                <a:solidFill>
                  <a:srgbClr val="000000"/>
                </a:solidFill>
                <a:latin typeface="Bitter"/>
                <a:ea typeface="Bitter"/>
                <a:cs typeface="Bitter"/>
                <a:sym typeface="Bitter"/>
              </a:rPr>
              <a:t>Bullying Statistics continued…</a:t>
            </a:r>
          </a:p>
        </p:txBody>
      </p:sp>
      <p:grpSp>
        <p:nvGrpSpPr>
          <p:cNvPr id="4" name="Group 4"/>
          <p:cNvGrpSpPr/>
          <p:nvPr/>
        </p:nvGrpSpPr>
        <p:grpSpPr>
          <a:xfrm>
            <a:off x="7007429" y="1028700"/>
            <a:ext cx="10458253" cy="8229600"/>
            <a:chOff x="0" y="0"/>
            <a:chExt cx="13944338" cy="10972800"/>
          </a:xfrm>
        </p:grpSpPr>
        <p:grpSp>
          <p:nvGrpSpPr>
            <p:cNvPr id="5" name="Group 5"/>
            <p:cNvGrpSpPr/>
            <p:nvPr/>
          </p:nvGrpSpPr>
          <p:grpSpPr>
            <a:xfrm>
              <a:off x="0" y="0"/>
              <a:ext cx="13944338" cy="10972800"/>
              <a:chOff x="0" y="0"/>
              <a:chExt cx="2754437" cy="2167467"/>
            </a:xfrm>
          </p:grpSpPr>
          <p:sp>
            <p:nvSpPr>
              <p:cNvPr id="6" name="Freeform 6"/>
              <p:cNvSpPr/>
              <p:nvPr/>
            </p:nvSpPr>
            <p:spPr>
              <a:xfrm>
                <a:off x="0" y="0"/>
                <a:ext cx="2754437" cy="2167467"/>
              </a:xfrm>
              <a:custGeom>
                <a:avLst/>
                <a:gdLst/>
                <a:ahLst/>
                <a:cxnLst/>
                <a:rect l="l" t="t" r="r" b="b"/>
                <a:pathLst>
                  <a:path w="2754437" h="2167467">
                    <a:moveTo>
                      <a:pt x="18507" y="0"/>
                    </a:moveTo>
                    <a:lnTo>
                      <a:pt x="2735930" y="0"/>
                    </a:lnTo>
                    <a:cubicBezTo>
                      <a:pt x="2740839" y="0"/>
                      <a:pt x="2745546" y="1950"/>
                      <a:pt x="2749017" y="5420"/>
                    </a:cubicBezTo>
                    <a:cubicBezTo>
                      <a:pt x="2752487" y="8891"/>
                      <a:pt x="2754437" y="13598"/>
                      <a:pt x="2754437" y="18507"/>
                    </a:cubicBezTo>
                    <a:lnTo>
                      <a:pt x="2754437" y="2148960"/>
                    </a:lnTo>
                    <a:cubicBezTo>
                      <a:pt x="2754437" y="2153868"/>
                      <a:pt x="2752487" y="2158576"/>
                      <a:pt x="2749017" y="2162046"/>
                    </a:cubicBezTo>
                    <a:cubicBezTo>
                      <a:pt x="2745546" y="2165517"/>
                      <a:pt x="2740839" y="2167467"/>
                      <a:pt x="2735930" y="2167467"/>
                    </a:cubicBezTo>
                    <a:lnTo>
                      <a:pt x="18507" y="2167467"/>
                    </a:lnTo>
                    <a:cubicBezTo>
                      <a:pt x="13598" y="2167467"/>
                      <a:pt x="8891" y="2165517"/>
                      <a:pt x="5420" y="2162046"/>
                    </a:cubicBezTo>
                    <a:cubicBezTo>
                      <a:pt x="1950" y="2158576"/>
                      <a:pt x="0" y="2153868"/>
                      <a:pt x="0" y="2148960"/>
                    </a:cubicBezTo>
                    <a:lnTo>
                      <a:pt x="0" y="18507"/>
                    </a:lnTo>
                    <a:cubicBezTo>
                      <a:pt x="0" y="13598"/>
                      <a:pt x="1950" y="8891"/>
                      <a:pt x="5420" y="5420"/>
                    </a:cubicBezTo>
                    <a:cubicBezTo>
                      <a:pt x="8891" y="1950"/>
                      <a:pt x="13598" y="0"/>
                      <a:pt x="18507" y="0"/>
                    </a:cubicBezTo>
                    <a:close/>
                  </a:path>
                </a:pathLst>
              </a:custGeom>
              <a:solidFill>
                <a:srgbClr val="BCC2C6"/>
              </a:solidFill>
              <a:ln cap="rnd">
                <a:noFill/>
                <a:prstDash val="solid"/>
                <a:round/>
              </a:ln>
            </p:spPr>
            <p:txBody>
              <a:bodyPr/>
              <a:lstStyle/>
              <a:p>
                <a:endParaRPr lang="en-US"/>
              </a:p>
            </p:txBody>
          </p:sp>
          <p:sp>
            <p:nvSpPr>
              <p:cNvPr id="7" name="TextBox 7"/>
              <p:cNvSpPr txBox="1"/>
              <p:nvPr/>
            </p:nvSpPr>
            <p:spPr>
              <a:xfrm>
                <a:off x="0" y="-66675"/>
                <a:ext cx="2754437" cy="2234142"/>
              </a:xfrm>
              <a:prstGeom prst="rect">
                <a:avLst/>
              </a:prstGeom>
            </p:spPr>
            <p:txBody>
              <a:bodyPr lIns="50800" tIns="50800" rIns="50800" bIns="50800" rtlCol="0" anchor="ctr"/>
              <a:lstStyle/>
              <a:p>
                <a:pPr algn="ctr">
                  <a:lnSpc>
                    <a:spcPts val="3150"/>
                  </a:lnSpc>
                </a:pPr>
                <a:endParaRPr/>
              </a:p>
            </p:txBody>
          </p:sp>
        </p:grpSp>
        <p:sp>
          <p:nvSpPr>
            <p:cNvPr id="8" name="TextBox 8"/>
            <p:cNvSpPr txBox="1"/>
            <p:nvPr/>
          </p:nvSpPr>
          <p:spPr>
            <a:xfrm>
              <a:off x="0" y="15627"/>
              <a:ext cx="13743680" cy="10789147"/>
            </a:xfrm>
            <a:prstGeom prst="rect">
              <a:avLst/>
            </a:prstGeom>
          </p:spPr>
          <p:txBody>
            <a:bodyPr lIns="0" tIns="0" rIns="0" bIns="0" rtlCol="0" anchor="t">
              <a:spAutoFit/>
            </a:bodyPr>
            <a:lstStyle/>
            <a:p>
              <a:pPr marL="618600" lvl="1" indent="-309300" algn="l">
                <a:lnSpc>
                  <a:spcPts val="4297"/>
                </a:lnSpc>
                <a:buFont typeface="Arial"/>
                <a:buChar char="•"/>
              </a:pPr>
              <a:r>
                <a:rPr lang="en-US" sz="2865">
                  <a:solidFill>
                    <a:srgbClr val="000000"/>
                  </a:solidFill>
                  <a:latin typeface="Bitter"/>
                  <a:ea typeface="Bitter"/>
                  <a:cs typeface="Bitter"/>
                  <a:sym typeface="Bitter"/>
                </a:rPr>
                <a:t>The percentages of students ages 13 – 17 who have experienced cyberbullying at some point in their lifetimes have more than doubled (18.8% to 54.6%) from 2007-2023.</a:t>
              </a:r>
            </a:p>
            <a:p>
              <a:pPr marL="618600" lvl="1" indent="-309300" algn="l">
                <a:lnSpc>
                  <a:spcPts val="4297"/>
                </a:lnSpc>
                <a:buFont typeface="Arial"/>
                <a:buChar char="•"/>
              </a:pPr>
              <a:r>
                <a:rPr lang="en-US" sz="2865">
                  <a:solidFill>
                    <a:srgbClr val="000000"/>
                  </a:solidFill>
                  <a:latin typeface="Bitter"/>
                  <a:ea typeface="Bitter"/>
                  <a:cs typeface="Bitter"/>
                  <a:sym typeface="Bitter"/>
                </a:rPr>
                <a:t>Specific types of cyberbullying students had experienced in the previous 30 days:</a:t>
              </a:r>
            </a:p>
            <a:p>
              <a:pPr marL="1237201" lvl="2" indent="-412400" algn="l">
                <a:lnSpc>
                  <a:spcPts val="4297"/>
                </a:lnSpc>
                <a:buFont typeface="Arial"/>
                <a:buChar char="⚬"/>
              </a:pPr>
              <a:r>
                <a:rPr lang="en-US" sz="2865">
                  <a:solidFill>
                    <a:srgbClr val="000000"/>
                  </a:solidFill>
                  <a:latin typeface="Bitter"/>
                  <a:ea typeface="Bitter"/>
                  <a:cs typeface="Bitter"/>
                  <a:sym typeface="Bitter"/>
                </a:rPr>
                <a:t>mean or hurtful comments posted online (30.4%)</a:t>
              </a:r>
            </a:p>
            <a:p>
              <a:pPr marL="1237201" lvl="2" indent="-412400" algn="l">
                <a:lnSpc>
                  <a:spcPts val="4297"/>
                </a:lnSpc>
                <a:buFont typeface="Arial"/>
                <a:buChar char="⚬"/>
              </a:pPr>
              <a:r>
                <a:rPr lang="en-US" sz="2865">
                  <a:solidFill>
                    <a:srgbClr val="000000"/>
                  </a:solidFill>
                  <a:latin typeface="Bitter"/>
                  <a:ea typeface="Bitter"/>
                  <a:cs typeface="Bitter"/>
                  <a:sym typeface="Bitter"/>
                </a:rPr>
                <a:t>exclusion from group chats (28.9%)</a:t>
              </a:r>
            </a:p>
            <a:p>
              <a:pPr marL="1237201" lvl="2" indent="-412400" algn="l">
                <a:lnSpc>
                  <a:spcPts val="4297"/>
                </a:lnSpc>
                <a:buFont typeface="Arial"/>
                <a:buChar char="⚬"/>
              </a:pPr>
              <a:r>
                <a:rPr lang="en-US" sz="2865">
                  <a:solidFill>
                    <a:srgbClr val="000000"/>
                  </a:solidFill>
                  <a:latin typeface="Bitter"/>
                  <a:ea typeface="Bitter"/>
                  <a:cs typeface="Bitter"/>
                  <a:sym typeface="Bitter"/>
                </a:rPr>
                <a:t>rumors spread online (28.4%)</a:t>
              </a:r>
            </a:p>
            <a:p>
              <a:pPr marL="1237201" lvl="2" indent="-412400" algn="l">
                <a:lnSpc>
                  <a:spcPts val="4297"/>
                </a:lnSpc>
                <a:buFont typeface="Arial"/>
                <a:buChar char="⚬"/>
              </a:pPr>
              <a:r>
                <a:rPr lang="en-US" sz="2865">
                  <a:solidFill>
                    <a:srgbClr val="000000"/>
                  </a:solidFill>
                  <a:latin typeface="Bitter"/>
                  <a:ea typeface="Bitter"/>
                  <a:cs typeface="Bitter"/>
                  <a:sym typeface="Bitter"/>
                </a:rPr>
                <a:t>someone embarrassing or humiliating them online (26.9%) were the most reported.</a:t>
              </a:r>
            </a:p>
            <a:p>
              <a:pPr marL="618600" lvl="1" indent="-309300" algn="l">
                <a:lnSpc>
                  <a:spcPts val="4297"/>
                </a:lnSpc>
                <a:buFont typeface="Arial"/>
                <a:buChar char="•"/>
              </a:pPr>
              <a:r>
                <a:rPr lang="en-US" sz="2865">
                  <a:solidFill>
                    <a:srgbClr val="000000"/>
                  </a:solidFill>
                  <a:latin typeface="Bitter"/>
                  <a:ea typeface="Bitter"/>
                  <a:cs typeface="Bitter"/>
                  <a:sym typeface="Bitter"/>
                </a:rPr>
                <a:t>The percentages of schools that reported cyberbullying occurrences at least once a week were highest among middle schools (37%), followed by high schools (25%), and then elementary schools (6%).</a:t>
              </a:r>
            </a:p>
          </p:txBody>
        </p:sp>
      </p:grpSp>
      <p:sp>
        <p:nvSpPr>
          <p:cNvPr id="9" name="TextBox 9"/>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Canva Sans"/>
                <a:ea typeface="Canva Sans"/>
                <a:cs typeface="Canva Sans"/>
                <a:sym typeface="Canva Sans"/>
              </a:rPr>
              <a:t>11</a:t>
            </a:r>
          </a:p>
        </p:txBody>
      </p:sp>
      <p:sp>
        <p:nvSpPr>
          <p:cNvPr id="10" name="TextBox 10"/>
          <p:cNvSpPr txBox="1"/>
          <p:nvPr/>
        </p:nvSpPr>
        <p:spPr>
          <a:xfrm>
            <a:off x="7739583" y="9984741"/>
            <a:ext cx="2808833" cy="302259"/>
          </a:xfrm>
          <a:prstGeom prst="rect">
            <a:avLst/>
          </a:prstGeom>
        </p:spPr>
        <p:txBody>
          <a:bodyPr lIns="0" tIns="0" rIns="0" bIns="0" rtlCol="0" anchor="t">
            <a:spAutoFit/>
          </a:bodyPr>
          <a:lstStyle/>
          <a:p>
            <a:pPr algn="ctr">
              <a:lnSpc>
                <a:spcPts val="2240"/>
              </a:lnSpc>
            </a:pPr>
            <a:r>
              <a:rPr lang="en-US" sz="1600" spc="16">
                <a:solidFill>
                  <a:srgbClr val="000000"/>
                </a:solidFill>
                <a:latin typeface="Palatino"/>
                <a:ea typeface="Palatino"/>
                <a:cs typeface="Palatino"/>
                <a:sym typeface="Palatino"/>
              </a:rPr>
              <a:t>© Archdiocese of Omaha 2026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7642096" y="0"/>
            <a:ext cx="10645904" cy="10287000"/>
            <a:chOff x="0" y="0"/>
            <a:chExt cx="841158" cy="812800"/>
          </a:xfrm>
        </p:grpSpPr>
        <p:sp>
          <p:nvSpPr>
            <p:cNvPr id="4" name="Freeform 4" descr="A screenshot of a graph  AI-generated content may be incorrect."/>
            <p:cNvSpPr/>
            <p:nvPr/>
          </p:nvSpPr>
          <p:spPr>
            <a:xfrm>
              <a:off x="0" y="0"/>
              <a:ext cx="841158" cy="812800"/>
            </a:xfrm>
            <a:custGeom>
              <a:avLst/>
              <a:gdLst/>
              <a:ahLst/>
              <a:cxnLst/>
              <a:rect l="l" t="t" r="r" b="b"/>
              <a:pathLst>
                <a:path w="841158" h="812800">
                  <a:moveTo>
                    <a:pt x="0" y="0"/>
                  </a:moveTo>
                  <a:lnTo>
                    <a:pt x="841158" y="0"/>
                  </a:lnTo>
                  <a:lnTo>
                    <a:pt x="841158" y="812800"/>
                  </a:lnTo>
                  <a:lnTo>
                    <a:pt x="0" y="812800"/>
                  </a:lnTo>
                  <a:close/>
                </a:path>
              </a:pathLst>
            </a:custGeom>
            <a:blipFill>
              <a:blip r:embed="rId4"/>
              <a:stretch>
                <a:fillRect t="-386" b="-386"/>
              </a:stretch>
            </a:blipFill>
          </p:spPr>
          <p:txBody>
            <a:bodyPr/>
            <a:lstStyle/>
            <a:p>
              <a:endParaRPr lang="en-US"/>
            </a:p>
          </p:txBody>
        </p:sp>
      </p:grpSp>
      <p:sp>
        <p:nvSpPr>
          <p:cNvPr id="5" name="TextBox 5"/>
          <p:cNvSpPr txBox="1"/>
          <p:nvPr/>
        </p:nvSpPr>
        <p:spPr>
          <a:xfrm>
            <a:off x="1222186" y="523581"/>
            <a:ext cx="5743766" cy="5594349"/>
          </a:xfrm>
          <a:prstGeom prst="rect">
            <a:avLst/>
          </a:prstGeom>
        </p:spPr>
        <p:txBody>
          <a:bodyPr lIns="0" tIns="0" rIns="0" bIns="0" rtlCol="0" anchor="t">
            <a:spAutoFit/>
          </a:bodyPr>
          <a:lstStyle/>
          <a:p>
            <a:pPr marL="0" lvl="0" indent="0" algn="l">
              <a:lnSpc>
                <a:spcPts val="10999"/>
              </a:lnSpc>
              <a:spcBef>
                <a:spcPct val="0"/>
              </a:spcBef>
            </a:pPr>
            <a:r>
              <a:rPr lang="en-US" sz="9999" u="none" strike="noStrike" spc="-399">
                <a:solidFill>
                  <a:srgbClr val="000000"/>
                </a:solidFill>
                <a:latin typeface="Bitter"/>
                <a:ea typeface="Bitter"/>
                <a:cs typeface="Bitter"/>
                <a:sym typeface="Bitter"/>
              </a:rPr>
              <a:t>Long Term Effects of Bullying</a:t>
            </a:r>
          </a:p>
        </p:txBody>
      </p:sp>
      <p:sp>
        <p:nvSpPr>
          <p:cNvPr id="6" name="TextBox 6"/>
          <p:cNvSpPr txBox="1"/>
          <p:nvPr/>
        </p:nvSpPr>
        <p:spPr>
          <a:xfrm>
            <a:off x="17742962" y="9787349"/>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Canva Sans"/>
                <a:ea typeface="Canva Sans"/>
                <a:cs typeface="Canva Sans"/>
                <a:sym typeface="Canva Sans"/>
              </a:rPr>
              <a:t>12</a:t>
            </a:r>
          </a:p>
        </p:txBody>
      </p:sp>
      <p:sp>
        <p:nvSpPr>
          <p:cNvPr id="7" name="TextBox 7"/>
          <p:cNvSpPr txBox="1"/>
          <p:nvPr/>
        </p:nvSpPr>
        <p:spPr>
          <a:xfrm>
            <a:off x="7739583" y="9984741"/>
            <a:ext cx="2808833" cy="302259"/>
          </a:xfrm>
          <a:prstGeom prst="rect">
            <a:avLst/>
          </a:prstGeom>
        </p:spPr>
        <p:txBody>
          <a:bodyPr lIns="0" tIns="0" rIns="0" bIns="0" rtlCol="0" anchor="t">
            <a:spAutoFit/>
          </a:bodyPr>
          <a:lstStyle/>
          <a:p>
            <a:pPr algn="ctr">
              <a:lnSpc>
                <a:spcPts val="2240"/>
              </a:lnSpc>
            </a:pPr>
            <a:r>
              <a:rPr lang="en-US" sz="1600" spc="16">
                <a:solidFill>
                  <a:srgbClr val="000000"/>
                </a:solidFill>
                <a:latin typeface="Palatino"/>
                <a:ea typeface="Palatino"/>
                <a:cs typeface="Palatino"/>
                <a:sym typeface="Palatino"/>
              </a:rPr>
              <a:t>© Archdiocese of Omaha 2026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3703183" y="1904395"/>
            <a:ext cx="13396120" cy="5058556"/>
            <a:chOff x="0" y="0"/>
            <a:chExt cx="17861494" cy="6744742"/>
          </a:xfrm>
        </p:grpSpPr>
        <p:sp>
          <p:nvSpPr>
            <p:cNvPr id="4" name="Freeform 4"/>
            <p:cNvSpPr/>
            <p:nvPr/>
          </p:nvSpPr>
          <p:spPr>
            <a:xfrm>
              <a:off x="0" y="0"/>
              <a:ext cx="17861494" cy="6744742"/>
            </a:xfrm>
            <a:custGeom>
              <a:avLst/>
              <a:gdLst/>
              <a:ahLst/>
              <a:cxnLst/>
              <a:rect l="l" t="t" r="r" b="b"/>
              <a:pathLst>
                <a:path w="17861494" h="6744742">
                  <a:moveTo>
                    <a:pt x="0" y="0"/>
                  </a:moveTo>
                  <a:lnTo>
                    <a:pt x="17861494" y="0"/>
                  </a:lnTo>
                  <a:lnTo>
                    <a:pt x="17861494" y="6744742"/>
                  </a:lnTo>
                  <a:lnTo>
                    <a:pt x="0" y="6744742"/>
                  </a:lnTo>
                  <a:close/>
                </a:path>
              </a:pathLst>
            </a:custGeom>
          </p:spPr>
          <p:txBody>
            <a:bodyPr/>
            <a:lstStyle/>
            <a:p>
              <a:endParaRPr lang="en-US"/>
            </a:p>
          </p:txBody>
        </p:sp>
        <p:sp>
          <p:nvSpPr>
            <p:cNvPr id="5" name="TextBox 5"/>
            <p:cNvSpPr txBox="1"/>
            <p:nvPr/>
          </p:nvSpPr>
          <p:spPr>
            <a:xfrm>
              <a:off x="0" y="9525"/>
              <a:ext cx="17861494" cy="6735217"/>
            </a:xfrm>
            <a:prstGeom prst="rect">
              <a:avLst/>
            </a:prstGeom>
          </p:spPr>
          <p:txBody>
            <a:bodyPr lIns="0" tIns="0" rIns="0" bIns="0" rtlCol="0" anchor="b"/>
            <a:lstStyle/>
            <a:p>
              <a:pPr algn="r">
                <a:lnSpc>
                  <a:spcPts val="6480"/>
                </a:lnSpc>
              </a:pPr>
              <a:r>
                <a:rPr lang="en-US" sz="5400">
                  <a:solidFill>
                    <a:srgbClr val="000000"/>
                  </a:solidFill>
                  <a:latin typeface="Arial Nova"/>
                  <a:ea typeface="Arial Nova"/>
                  <a:cs typeface="Arial Nova"/>
                  <a:sym typeface="Arial Nova"/>
                </a:rPr>
                <a:t>“When youth are excluded from social activities by their peers at school, the outcomes for that student, both short-term and long-term will be just as detrimental as if they got kicked, punched, or slapped every day.” </a:t>
              </a:r>
            </a:p>
          </p:txBody>
        </p:sp>
      </p:grpSp>
      <p:sp>
        <p:nvSpPr>
          <p:cNvPr id="6" name="TextBox 6"/>
          <p:cNvSpPr txBox="1"/>
          <p:nvPr/>
        </p:nvSpPr>
        <p:spPr>
          <a:xfrm>
            <a:off x="3886062" y="7202266"/>
            <a:ext cx="13213242" cy="323850"/>
          </a:xfrm>
          <a:prstGeom prst="rect">
            <a:avLst/>
          </a:prstGeom>
        </p:spPr>
        <p:txBody>
          <a:bodyPr lIns="0" tIns="0" rIns="0" bIns="0" rtlCol="0" anchor="t">
            <a:spAutoFit/>
          </a:bodyPr>
          <a:lstStyle/>
          <a:p>
            <a:pPr algn="r">
              <a:lnSpc>
                <a:spcPts val="2520"/>
              </a:lnSpc>
            </a:pPr>
            <a:r>
              <a:rPr lang="en-US" sz="2100">
                <a:solidFill>
                  <a:srgbClr val="000000"/>
                </a:solidFill>
                <a:latin typeface="Arial Nova"/>
                <a:ea typeface="Arial Nova"/>
                <a:cs typeface="Arial Nova"/>
                <a:sym typeface="Arial Nova"/>
              </a:rPr>
              <a:t>(</a:t>
            </a:r>
            <a:r>
              <a:rPr lang="en-US" sz="2100" u="sng">
                <a:solidFill>
                  <a:srgbClr val="000000"/>
                </a:solidFill>
                <a:latin typeface="Arial Nova"/>
                <a:ea typeface="Arial Nova"/>
                <a:cs typeface="Arial Nova"/>
                <a:sym typeface="Arial Nova"/>
                <a:hlinkClick r:id="rId4" tooltip="https://doi.org/10.1080/1045988X.2022.2070589"/>
              </a:rPr>
              <a:t>Survey of Secondary Youth on Relational Aggression: Impact of Bullying, Social Status, and Attitudes, 2022</a:t>
            </a:r>
            <a:r>
              <a:rPr lang="en-US" sz="2100">
                <a:solidFill>
                  <a:srgbClr val="000000"/>
                </a:solidFill>
                <a:latin typeface="Arial Nova"/>
                <a:ea typeface="Arial Nova"/>
                <a:cs typeface="Arial Nova"/>
                <a:sym typeface="Arial Nova"/>
              </a:rPr>
              <a:t>)</a:t>
            </a:r>
          </a:p>
        </p:txBody>
      </p:sp>
      <p:sp>
        <p:nvSpPr>
          <p:cNvPr id="7" name="TextBox 7"/>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Canva Sans"/>
                <a:ea typeface="Canva Sans"/>
                <a:cs typeface="Canva Sans"/>
                <a:sym typeface="Canva Sans"/>
              </a:rPr>
              <a:t>13</a:t>
            </a:r>
          </a:p>
        </p:txBody>
      </p:sp>
      <p:sp>
        <p:nvSpPr>
          <p:cNvPr id="8" name="TextBox 8"/>
          <p:cNvSpPr txBox="1"/>
          <p:nvPr/>
        </p:nvSpPr>
        <p:spPr>
          <a:xfrm>
            <a:off x="7739583" y="9984741"/>
            <a:ext cx="2808833" cy="302259"/>
          </a:xfrm>
          <a:prstGeom prst="rect">
            <a:avLst/>
          </a:prstGeom>
        </p:spPr>
        <p:txBody>
          <a:bodyPr lIns="0" tIns="0" rIns="0" bIns="0" rtlCol="0" anchor="t">
            <a:spAutoFit/>
          </a:bodyPr>
          <a:lstStyle/>
          <a:p>
            <a:pPr algn="ctr">
              <a:lnSpc>
                <a:spcPts val="2240"/>
              </a:lnSpc>
            </a:pPr>
            <a:r>
              <a:rPr lang="en-US" sz="1600" spc="16">
                <a:solidFill>
                  <a:srgbClr val="000000"/>
                </a:solidFill>
                <a:latin typeface="Palatino"/>
                <a:ea typeface="Palatino"/>
                <a:cs typeface="Palatino"/>
                <a:sym typeface="Palatino"/>
              </a:rPr>
              <a:t>© Archdiocese of Omaha 2026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sp>
        <p:nvSpPr>
          <p:cNvPr id="3" name="AutoShape 3"/>
          <p:cNvSpPr/>
          <p:nvPr/>
        </p:nvSpPr>
        <p:spPr>
          <a:xfrm>
            <a:off x="1028700" y="-140732"/>
            <a:ext cx="8610600" cy="8001000"/>
          </a:xfrm>
          <a:prstGeom prst="rect">
            <a:avLst/>
          </a:prstGeom>
          <a:solidFill>
            <a:srgbClr val="11234D"/>
          </a:solidFill>
        </p:spPr>
        <p:txBody>
          <a:bodyPr/>
          <a:lstStyle/>
          <a:p>
            <a:endParaRPr lang="en-US"/>
          </a:p>
        </p:txBody>
      </p:sp>
      <p:grpSp>
        <p:nvGrpSpPr>
          <p:cNvPr id="4" name="Group 4"/>
          <p:cNvGrpSpPr/>
          <p:nvPr/>
        </p:nvGrpSpPr>
        <p:grpSpPr>
          <a:xfrm>
            <a:off x="1981200" y="1028700"/>
            <a:ext cx="8305800" cy="8229600"/>
            <a:chOff x="0" y="0"/>
            <a:chExt cx="820326" cy="812800"/>
          </a:xfrm>
        </p:grpSpPr>
        <p:sp>
          <p:nvSpPr>
            <p:cNvPr id="5" name="Freeform 5"/>
            <p:cNvSpPr/>
            <p:nvPr/>
          </p:nvSpPr>
          <p:spPr>
            <a:xfrm>
              <a:off x="0" y="0"/>
              <a:ext cx="820326" cy="812800"/>
            </a:xfrm>
            <a:custGeom>
              <a:avLst/>
              <a:gdLst/>
              <a:ahLst/>
              <a:cxnLst/>
              <a:rect l="l" t="t" r="r" b="b"/>
              <a:pathLst>
                <a:path w="820326" h="812800">
                  <a:moveTo>
                    <a:pt x="0" y="0"/>
                  </a:moveTo>
                  <a:lnTo>
                    <a:pt x="820326" y="0"/>
                  </a:lnTo>
                  <a:lnTo>
                    <a:pt x="820326" y="812800"/>
                  </a:lnTo>
                  <a:lnTo>
                    <a:pt x="0" y="812800"/>
                  </a:lnTo>
                  <a:close/>
                </a:path>
              </a:pathLst>
            </a:custGeom>
            <a:blipFill>
              <a:blip r:embed="rId4"/>
              <a:stretch>
                <a:fillRect t="-17202" b="-17202"/>
              </a:stretch>
            </a:blipFill>
          </p:spPr>
          <p:txBody>
            <a:bodyPr/>
            <a:lstStyle/>
            <a:p>
              <a:endParaRPr lang="en-US"/>
            </a:p>
          </p:txBody>
        </p:sp>
      </p:grpSp>
      <p:sp>
        <p:nvSpPr>
          <p:cNvPr id="6" name="TextBox 6"/>
          <p:cNvSpPr txBox="1"/>
          <p:nvPr/>
        </p:nvSpPr>
        <p:spPr>
          <a:xfrm>
            <a:off x="10723778" y="1783318"/>
            <a:ext cx="7132105" cy="5953125"/>
          </a:xfrm>
          <a:prstGeom prst="rect">
            <a:avLst/>
          </a:prstGeom>
        </p:spPr>
        <p:txBody>
          <a:bodyPr lIns="0" tIns="0" rIns="0" bIns="0" rtlCol="0" anchor="t">
            <a:spAutoFit/>
          </a:bodyPr>
          <a:lstStyle/>
          <a:p>
            <a:pPr marL="0" lvl="0" indent="0" algn="l">
              <a:lnSpc>
                <a:spcPts val="3918"/>
              </a:lnSpc>
            </a:pPr>
            <a:r>
              <a:rPr lang="en-US" sz="3265" strike="noStrike">
                <a:solidFill>
                  <a:srgbClr val="160F17"/>
                </a:solidFill>
                <a:latin typeface="Bitter"/>
                <a:ea typeface="Bitter"/>
                <a:cs typeface="Bitter"/>
                <a:sym typeface="Bitter"/>
              </a:rPr>
              <a:t>“I have forgiven the kids who were cruel to me and the ones who were too afraid to speak up, but I struggle to understand why teachers and parents, who witnessed the abuse I endured, to turn their backs to the situation. I was visibly drowning in despair and the ones I was told to trust, did nothing. ” </a:t>
            </a:r>
          </a:p>
          <a:p>
            <a:pPr marL="0" lvl="0" indent="0" algn="ctr">
              <a:lnSpc>
                <a:spcPts val="3918"/>
              </a:lnSpc>
            </a:pPr>
            <a:r>
              <a:rPr lang="en-US" sz="3265" strike="noStrike">
                <a:solidFill>
                  <a:srgbClr val="160F17"/>
                </a:solidFill>
                <a:latin typeface="Bitter"/>
                <a:ea typeface="Bitter"/>
                <a:cs typeface="Bitter"/>
                <a:sym typeface="Bitter"/>
              </a:rPr>
              <a:t>Licensed Mental Health Therapist, age 35</a:t>
            </a:r>
          </a:p>
        </p:txBody>
      </p:sp>
      <p:sp>
        <p:nvSpPr>
          <p:cNvPr id="7" name="TextBox 7"/>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160F17"/>
                </a:solidFill>
                <a:latin typeface="Canva Sans"/>
                <a:ea typeface="Canva Sans"/>
                <a:cs typeface="Canva Sans"/>
                <a:sym typeface="Canva Sans"/>
              </a:rPr>
              <a:t>14</a:t>
            </a:r>
          </a:p>
        </p:txBody>
      </p:sp>
      <p:sp>
        <p:nvSpPr>
          <p:cNvPr id="8" name="TextBox 8"/>
          <p:cNvSpPr txBox="1"/>
          <p:nvPr/>
        </p:nvSpPr>
        <p:spPr>
          <a:xfrm>
            <a:off x="7739583" y="9984741"/>
            <a:ext cx="2808833" cy="302259"/>
          </a:xfrm>
          <a:prstGeom prst="rect">
            <a:avLst/>
          </a:prstGeom>
        </p:spPr>
        <p:txBody>
          <a:bodyPr lIns="0" tIns="0" rIns="0" bIns="0" rtlCol="0" anchor="t">
            <a:spAutoFit/>
          </a:bodyPr>
          <a:lstStyle/>
          <a:p>
            <a:pPr algn="ctr">
              <a:lnSpc>
                <a:spcPts val="2240"/>
              </a:lnSpc>
            </a:pPr>
            <a:r>
              <a:rPr lang="en-US" sz="1600" spc="16">
                <a:solidFill>
                  <a:srgbClr val="000000"/>
                </a:solidFill>
                <a:latin typeface="Palatino"/>
                <a:ea typeface="Palatino"/>
                <a:cs typeface="Palatino"/>
                <a:sym typeface="Palatino"/>
              </a:rPr>
              <a:t>© Archdiocese of Omaha 2026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1028700" y="1028700"/>
            <a:ext cx="10782300" cy="8229600"/>
            <a:chOff x="0" y="0"/>
            <a:chExt cx="1064919" cy="812800"/>
          </a:xfrm>
        </p:grpSpPr>
        <p:sp>
          <p:nvSpPr>
            <p:cNvPr id="4" name="Freeform 4" descr="A close-up of a pile of papers  AI-generated content may be incorrect."/>
            <p:cNvSpPr/>
            <p:nvPr/>
          </p:nvSpPr>
          <p:spPr>
            <a:xfrm>
              <a:off x="0" y="0"/>
              <a:ext cx="1064919" cy="812800"/>
            </a:xfrm>
            <a:custGeom>
              <a:avLst/>
              <a:gdLst/>
              <a:ahLst/>
              <a:cxnLst/>
              <a:rect l="l" t="t" r="r" b="b"/>
              <a:pathLst>
                <a:path w="1064919" h="812800">
                  <a:moveTo>
                    <a:pt x="0" y="0"/>
                  </a:moveTo>
                  <a:lnTo>
                    <a:pt x="1064919" y="0"/>
                  </a:lnTo>
                  <a:lnTo>
                    <a:pt x="1064919" y="812800"/>
                  </a:lnTo>
                  <a:lnTo>
                    <a:pt x="0" y="812800"/>
                  </a:lnTo>
                  <a:close/>
                </a:path>
              </a:pathLst>
            </a:custGeom>
            <a:blipFill>
              <a:blip r:embed="rId4"/>
              <a:stretch>
                <a:fillRect l="-7204" r="-7204"/>
              </a:stretch>
            </a:blipFill>
          </p:spPr>
          <p:txBody>
            <a:bodyPr/>
            <a:lstStyle/>
            <a:p>
              <a:endParaRPr lang="en-US"/>
            </a:p>
          </p:txBody>
        </p:sp>
      </p:grpSp>
      <p:sp>
        <p:nvSpPr>
          <p:cNvPr id="5" name="TextBox 5"/>
          <p:cNvSpPr txBox="1"/>
          <p:nvPr/>
        </p:nvSpPr>
        <p:spPr>
          <a:xfrm>
            <a:off x="12091691" y="4652327"/>
            <a:ext cx="5257679" cy="887096"/>
          </a:xfrm>
          <a:prstGeom prst="rect">
            <a:avLst/>
          </a:prstGeom>
        </p:spPr>
        <p:txBody>
          <a:bodyPr lIns="0" tIns="0" rIns="0" bIns="0" rtlCol="0" anchor="t">
            <a:spAutoFit/>
          </a:bodyPr>
          <a:lstStyle/>
          <a:p>
            <a:pPr marL="0" lvl="0" indent="0" algn="ctr">
              <a:lnSpc>
                <a:spcPts val="7279"/>
              </a:lnSpc>
            </a:pPr>
            <a:r>
              <a:rPr lang="en-US" sz="5199" u="none" spc="-207">
                <a:solidFill>
                  <a:srgbClr val="000000"/>
                </a:solidFill>
                <a:latin typeface="Bitter"/>
                <a:ea typeface="Bitter"/>
                <a:cs typeface="Bitter"/>
                <a:sym typeface="Bitter"/>
              </a:rPr>
              <a:t>Did  you know…</a:t>
            </a:r>
          </a:p>
        </p:txBody>
      </p:sp>
      <p:sp>
        <p:nvSpPr>
          <p:cNvPr id="6" name="TextBox 6"/>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Canva Sans"/>
                <a:ea typeface="Canva Sans"/>
                <a:cs typeface="Canva Sans"/>
                <a:sym typeface="Canva Sans"/>
              </a:rPr>
              <a:t>15</a:t>
            </a:r>
          </a:p>
        </p:txBody>
      </p:sp>
      <p:sp>
        <p:nvSpPr>
          <p:cNvPr id="7" name="TextBox 7"/>
          <p:cNvSpPr txBox="1"/>
          <p:nvPr/>
        </p:nvSpPr>
        <p:spPr>
          <a:xfrm>
            <a:off x="7739583" y="9984741"/>
            <a:ext cx="2808833" cy="302259"/>
          </a:xfrm>
          <a:prstGeom prst="rect">
            <a:avLst/>
          </a:prstGeom>
        </p:spPr>
        <p:txBody>
          <a:bodyPr lIns="0" tIns="0" rIns="0" bIns="0" rtlCol="0" anchor="t">
            <a:spAutoFit/>
          </a:bodyPr>
          <a:lstStyle/>
          <a:p>
            <a:pPr algn="ctr">
              <a:lnSpc>
                <a:spcPts val="2240"/>
              </a:lnSpc>
            </a:pPr>
            <a:r>
              <a:rPr lang="en-US" sz="1600" spc="16">
                <a:solidFill>
                  <a:srgbClr val="000000"/>
                </a:solidFill>
                <a:latin typeface="Palatino"/>
                <a:ea typeface="Palatino"/>
                <a:cs typeface="Palatino"/>
                <a:sym typeface="Palatino"/>
              </a:rPr>
              <a:t>© Archdiocese of Omaha 2026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271999" y="271999"/>
            <a:ext cx="7908899" cy="9743002"/>
            <a:chOff x="0" y="0"/>
            <a:chExt cx="812800" cy="1001291"/>
          </a:xfrm>
        </p:grpSpPr>
        <p:sp>
          <p:nvSpPr>
            <p:cNvPr id="4" name="Freeform 4" descr="A group of young boys playing on a playground  AI-generated content may be incorrect."/>
            <p:cNvSpPr/>
            <p:nvPr/>
          </p:nvSpPr>
          <p:spPr>
            <a:xfrm>
              <a:off x="0" y="0"/>
              <a:ext cx="812800" cy="1001291"/>
            </a:xfrm>
            <a:custGeom>
              <a:avLst/>
              <a:gdLst/>
              <a:ahLst/>
              <a:cxnLst/>
              <a:rect l="l" t="t" r="r" b="b"/>
              <a:pathLst>
                <a:path w="812800" h="1001291">
                  <a:moveTo>
                    <a:pt x="0" y="0"/>
                  </a:moveTo>
                  <a:lnTo>
                    <a:pt x="812800" y="0"/>
                  </a:lnTo>
                  <a:lnTo>
                    <a:pt x="812800" y="1001291"/>
                  </a:lnTo>
                  <a:lnTo>
                    <a:pt x="0" y="1001291"/>
                  </a:lnTo>
                  <a:close/>
                </a:path>
              </a:pathLst>
            </a:custGeom>
            <a:blipFill>
              <a:blip r:embed="rId4"/>
              <a:stretch>
                <a:fillRect t="-10809" b="-10809"/>
              </a:stretch>
            </a:blipFill>
          </p:spPr>
          <p:txBody>
            <a:bodyPr/>
            <a:lstStyle/>
            <a:p>
              <a:endParaRPr lang="en-US"/>
            </a:p>
          </p:txBody>
        </p:sp>
      </p:grpSp>
      <p:sp>
        <p:nvSpPr>
          <p:cNvPr id="5" name="TextBox 5"/>
          <p:cNvSpPr txBox="1"/>
          <p:nvPr/>
        </p:nvSpPr>
        <p:spPr>
          <a:xfrm>
            <a:off x="9266872" y="271999"/>
            <a:ext cx="7871501" cy="2181437"/>
          </a:xfrm>
          <a:prstGeom prst="rect">
            <a:avLst/>
          </a:prstGeom>
        </p:spPr>
        <p:txBody>
          <a:bodyPr lIns="0" tIns="0" rIns="0" bIns="0" rtlCol="0" anchor="t">
            <a:spAutoFit/>
          </a:bodyPr>
          <a:lstStyle/>
          <a:p>
            <a:pPr marL="0" lvl="0" indent="0" algn="l">
              <a:lnSpc>
                <a:spcPts val="8632"/>
              </a:lnSpc>
            </a:pPr>
            <a:r>
              <a:rPr lang="en-US" sz="7193" spc="-287">
                <a:solidFill>
                  <a:srgbClr val="000000"/>
                </a:solidFill>
                <a:latin typeface="Bitter"/>
                <a:ea typeface="Bitter"/>
                <a:cs typeface="Bitter"/>
                <a:sym typeface="Bitter"/>
              </a:rPr>
              <a:t>Understanding the person who bullies</a:t>
            </a:r>
          </a:p>
        </p:txBody>
      </p:sp>
      <p:sp>
        <p:nvSpPr>
          <p:cNvPr id="6" name="TextBox 6"/>
          <p:cNvSpPr txBox="1"/>
          <p:nvPr/>
        </p:nvSpPr>
        <p:spPr>
          <a:xfrm>
            <a:off x="8405760" y="2811382"/>
            <a:ext cx="9593724" cy="6886728"/>
          </a:xfrm>
          <a:prstGeom prst="rect">
            <a:avLst/>
          </a:prstGeom>
        </p:spPr>
        <p:txBody>
          <a:bodyPr lIns="0" tIns="0" rIns="0" bIns="0" rtlCol="0" anchor="t">
            <a:spAutoFit/>
          </a:bodyPr>
          <a:lstStyle/>
          <a:p>
            <a:pPr marL="724972" lvl="1" indent="-362486" algn="l">
              <a:lnSpc>
                <a:spcPts val="5003"/>
              </a:lnSpc>
              <a:buFont typeface="Arial"/>
              <a:buChar char="•"/>
            </a:pPr>
            <a:r>
              <a:rPr lang="en-US" sz="3357">
                <a:solidFill>
                  <a:srgbClr val="000000"/>
                </a:solidFill>
                <a:latin typeface="Bitter"/>
                <a:ea typeface="Bitter"/>
                <a:cs typeface="Bitter"/>
                <a:sym typeface="Bitter"/>
              </a:rPr>
              <a:t>Bullying is a learned behavior</a:t>
            </a:r>
          </a:p>
          <a:p>
            <a:pPr marL="724972" lvl="1" indent="-362486" algn="l">
              <a:lnSpc>
                <a:spcPts val="5003"/>
              </a:lnSpc>
              <a:buFont typeface="Arial"/>
              <a:buChar char="•"/>
            </a:pPr>
            <a:r>
              <a:rPr lang="en-US" sz="3357">
                <a:solidFill>
                  <a:srgbClr val="000000"/>
                </a:solidFill>
                <a:latin typeface="Bitter"/>
                <a:ea typeface="Bitter"/>
                <a:cs typeface="Bitter"/>
                <a:sym typeface="Bitter"/>
              </a:rPr>
              <a:t>They may have abusive or overly strict parents </a:t>
            </a:r>
          </a:p>
          <a:p>
            <a:pPr marL="724972" lvl="1" indent="-362486" algn="l">
              <a:lnSpc>
                <a:spcPts val="5003"/>
              </a:lnSpc>
              <a:buFont typeface="Arial"/>
              <a:buChar char="•"/>
            </a:pPr>
            <a:r>
              <a:rPr lang="en-US" sz="3357">
                <a:solidFill>
                  <a:srgbClr val="000000"/>
                </a:solidFill>
                <a:latin typeface="Bitter"/>
                <a:ea typeface="Bitter"/>
                <a:cs typeface="Bitter"/>
                <a:sym typeface="Bitter"/>
              </a:rPr>
              <a:t>No structure or discipline at home</a:t>
            </a:r>
          </a:p>
          <a:p>
            <a:pPr marL="724972" lvl="1" indent="-362486" algn="l">
              <a:lnSpc>
                <a:spcPts val="5003"/>
              </a:lnSpc>
              <a:buFont typeface="Arial"/>
              <a:buChar char="•"/>
            </a:pPr>
            <a:r>
              <a:rPr lang="en-US" sz="3357">
                <a:solidFill>
                  <a:srgbClr val="000000"/>
                </a:solidFill>
                <a:latin typeface="Bitter"/>
                <a:ea typeface="Bitter"/>
                <a:cs typeface="Bitter"/>
                <a:sym typeface="Bitter"/>
              </a:rPr>
              <a:t>Adults (parents or others) can model bullying and aggressive behavior </a:t>
            </a:r>
          </a:p>
          <a:p>
            <a:pPr marL="724972" lvl="1" indent="-362486" algn="l">
              <a:lnSpc>
                <a:spcPts val="5003"/>
              </a:lnSpc>
              <a:buFont typeface="Arial"/>
              <a:buChar char="•"/>
            </a:pPr>
            <a:r>
              <a:rPr lang="en-US" sz="3357">
                <a:solidFill>
                  <a:srgbClr val="000000"/>
                </a:solidFill>
                <a:latin typeface="Bitter"/>
                <a:ea typeface="Bitter"/>
                <a:cs typeface="Bitter"/>
                <a:sym typeface="Bitter"/>
              </a:rPr>
              <a:t>They crave attention, even if it is negative </a:t>
            </a:r>
          </a:p>
          <a:p>
            <a:pPr marL="724972" lvl="1" indent="-362486" algn="l">
              <a:lnSpc>
                <a:spcPts val="5003"/>
              </a:lnSpc>
              <a:buFont typeface="Arial"/>
              <a:buChar char="•"/>
            </a:pPr>
            <a:r>
              <a:rPr lang="en-US" sz="3357">
                <a:solidFill>
                  <a:srgbClr val="000000"/>
                </a:solidFill>
                <a:latin typeface="Bitter"/>
                <a:ea typeface="Bitter"/>
                <a:cs typeface="Bitter"/>
                <a:sym typeface="Bitter"/>
              </a:rPr>
              <a:t>May have low self esteem and/or feel insecure</a:t>
            </a:r>
          </a:p>
          <a:p>
            <a:pPr marL="724972" lvl="1" indent="-362486" algn="l">
              <a:lnSpc>
                <a:spcPts val="5003"/>
              </a:lnSpc>
              <a:buFont typeface="Arial"/>
              <a:buChar char="•"/>
            </a:pPr>
            <a:r>
              <a:rPr lang="en-US" sz="3357">
                <a:solidFill>
                  <a:srgbClr val="000000"/>
                </a:solidFill>
                <a:latin typeface="Bitter"/>
                <a:ea typeface="Bitter"/>
                <a:cs typeface="Bitter"/>
                <a:sym typeface="Bitter"/>
              </a:rPr>
              <a:t>They want to be popular and/or have a sense of entitlement</a:t>
            </a:r>
          </a:p>
        </p:txBody>
      </p:sp>
      <p:sp>
        <p:nvSpPr>
          <p:cNvPr id="7" name="AutoShape 7"/>
          <p:cNvSpPr/>
          <p:nvPr/>
        </p:nvSpPr>
        <p:spPr>
          <a:xfrm>
            <a:off x="8954350" y="2453436"/>
            <a:ext cx="8496545" cy="0"/>
          </a:xfrm>
          <a:prstGeom prst="line">
            <a:avLst/>
          </a:prstGeom>
          <a:ln w="104775" cap="flat">
            <a:solidFill>
              <a:srgbClr val="969090"/>
            </a:solidFill>
            <a:prstDash val="solid"/>
            <a:headEnd type="none" w="sm" len="sm"/>
            <a:tailEnd type="none" w="sm" len="sm"/>
          </a:ln>
        </p:spPr>
        <p:txBody>
          <a:bodyPr/>
          <a:lstStyle/>
          <a:p>
            <a:endParaRPr lang="en-US"/>
          </a:p>
        </p:txBody>
      </p:sp>
      <p:sp>
        <p:nvSpPr>
          <p:cNvPr id="8" name="TextBox 8"/>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Canva Sans"/>
                <a:ea typeface="Canva Sans"/>
                <a:cs typeface="Canva Sans"/>
                <a:sym typeface="Canva Sans"/>
              </a:rPr>
              <a:t>16</a:t>
            </a:r>
          </a:p>
        </p:txBody>
      </p:sp>
      <p:sp>
        <p:nvSpPr>
          <p:cNvPr id="9" name="TextBox 9"/>
          <p:cNvSpPr txBox="1"/>
          <p:nvPr/>
        </p:nvSpPr>
        <p:spPr>
          <a:xfrm>
            <a:off x="7739583" y="9984741"/>
            <a:ext cx="2808833" cy="302259"/>
          </a:xfrm>
          <a:prstGeom prst="rect">
            <a:avLst/>
          </a:prstGeom>
        </p:spPr>
        <p:txBody>
          <a:bodyPr lIns="0" tIns="0" rIns="0" bIns="0" rtlCol="0" anchor="t">
            <a:spAutoFit/>
          </a:bodyPr>
          <a:lstStyle/>
          <a:p>
            <a:pPr algn="ctr">
              <a:lnSpc>
                <a:spcPts val="2240"/>
              </a:lnSpc>
            </a:pPr>
            <a:r>
              <a:rPr lang="en-US" sz="1600" spc="16">
                <a:solidFill>
                  <a:srgbClr val="FFFFFF"/>
                </a:solidFill>
                <a:latin typeface="Palatino"/>
                <a:ea typeface="Palatino"/>
                <a:cs typeface="Palatino"/>
                <a:sym typeface="Palatino"/>
              </a:rPr>
              <a:t>© Archdiocese of Omaha 2026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0" y="0"/>
            <a:ext cx="5883264" cy="5095875"/>
            <a:chOff x="0" y="0"/>
            <a:chExt cx="938390" cy="812800"/>
          </a:xfrm>
        </p:grpSpPr>
        <p:sp>
          <p:nvSpPr>
            <p:cNvPr id="4" name="Freeform 4" descr="A group of girls standing in a field  AI-generated content may be incorrect."/>
            <p:cNvSpPr/>
            <p:nvPr/>
          </p:nvSpPr>
          <p:spPr>
            <a:xfrm>
              <a:off x="0" y="0"/>
              <a:ext cx="938390" cy="812800"/>
            </a:xfrm>
            <a:custGeom>
              <a:avLst/>
              <a:gdLst/>
              <a:ahLst/>
              <a:cxnLst/>
              <a:rect l="l" t="t" r="r" b="b"/>
              <a:pathLst>
                <a:path w="938390" h="812800">
                  <a:moveTo>
                    <a:pt x="0" y="0"/>
                  </a:moveTo>
                  <a:lnTo>
                    <a:pt x="938390" y="0"/>
                  </a:lnTo>
                  <a:lnTo>
                    <a:pt x="938390" y="812800"/>
                  </a:lnTo>
                  <a:lnTo>
                    <a:pt x="0" y="812800"/>
                  </a:lnTo>
                  <a:close/>
                </a:path>
              </a:pathLst>
            </a:custGeom>
            <a:blipFill>
              <a:blip r:embed="rId4"/>
              <a:stretch>
                <a:fillRect l="-14917" r="-14917"/>
              </a:stretch>
            </a:blipFill>
          </p:spPr>
          <p:txBody>
            <a:bodyPr/>
            <a:lstStyle/>
            <a:p>
              <a:endParaRPr lang="en-US"/>
            </a:p>
          </p:txBody>
        </p:sp>
      </p:grpSp>
      <p:grpSp>
        <p:nvGrpSpPr>
          <p:cNvPr id="5" name="Group 5"/>
          <p:cNvGrpSpPr/>
          <p:nvPr/>
        </p:nvGrpSpPr>
        <p:grpSpPr>
          <a:xfrm>
            <a:off x="0" y="5191125"/>
            <a:ext cx="5883264" cy="5095875"/>
            <a:chOff x="0" y="0"/>
            <a:chExt cx="938390" cy="812800"/>
          </a:xfrm>
        </p:grpSpPr>
        <p:sp>
          <p:nvSpPr>
            <p:cNvPr id="6" name="Freeform 6" descr="A person typing on a cell phone  AI-generated content may be incorrect."/>
            <p:cNvSpPr/>
            <p:nvPr/>
          </p:nvSpPr>
          <p:spPr>
            <a:xfrm>
              <a:off x="0" y="0"/>
              <a:ext cx="938390" cy="812800"/>
            </a:xfrm>
            <a:custGeom>
              <a:avLst/>
              <a:gdLst/>
              <a:ahLst/>
              <a:cxnLst/>
              <a:rect l="l" t="t" r="r" b="b"/>
              <a:pathLst>
                <a:path w="938390" h="812800">
                  <a:moveTo>
                    <a:pt x="0" y="0"/>
                  </a:moveTo>
                  <a:lnTo>
                    <a:pt x="938390" y="0"/>
                  </a:lnTo>
                  <a:lnTo>
                    <a:pt x="938390" y="812800"/>
                  </a:lnTo>
                  <a:lnTo>
                    <a:pt x="0" y="812800"/>
                  </a:lnTo>
                  <a:close/>
                </a:path>
              </a:pathLst>
            </a:custGeom>
            <a:blipFill>
              <a:blip r:embed="rId5"/>
              <a:stretch>
                <a:fillRect l="-31882" r="-31882"/>
              </a:stretch>
            </a:blipFill>
          </p:spPr>
          <p:txBody>
            <a:bodyPr/>
            <a:lstStyle/>
            <a:p>
              <a:endParaRPr lang="en-US"/>
            </a:p>
          </p:txBody>
        </p:sp>
      </p:grpSp>
      <p:sp>
        <p:nvSpPr>
          <p:cNvPr id="7" name="TextBox 7"/>
          <p:cNvSpPr txBox="1"/>
          <p:nvPr/>
        </p:nvSpPr>
        <p:spPr>
          <a:xfrm>
            <a:off x="7466671" y="635819"/>
            <a:ext cx="9289142" cy="1181102"/>
          </a:xfrm>
          <a:prstGeom prst="rect">
            <a:avLst/>
          </a:prstGeom>
        </p:spPr>
        <p:txBody>
          <a:bodyPr lIns="0" tIns="0" rIns="0" bIns="0" rtlCol="0" anchor="t">
            <a:spAutoFit/>
          </a:bodyPr>
          <a:lstStyle/>
          <a:p>
            <a:pPr marL="0" lvl="0" indent="0" algn="l">
              <a:lnSpc>
                <a:spcPts val="8925"/>
              </a:lnSpc>
            </a:pPr>
            <a:r>
              <a:rPr lang="en-US" sz="8500" spc="-340">
                <a:solidFill>
                  <a:srgbClr val="000000"/>
                </a:solidFill>
                <a:latin typeface="Bitter"/>
                <a:ea typeface="Bitter"/>
                <a:cs typeface="Bitter"/>
                <a:sym typeface="Bitter"/>
              </a:rPr>
              <a:t>Bullying Behaviors</a:t>
            </a:r>
          </a:p>
        </p:txBody>
      </p:sp>
      <p:sp>
        <p:nvSpPr>
          <p:cNvPr id="8" name="AutoShape 8"/>
          <p:cNvSpPr/>
          <p:nvPr/>
        </p:nvSpPr>
        <p:spPr>
          <a:xfrm>
            <a:off x="7348032" y="2182429"/>
            <a:ext cx="9526421" cy="0"/>
          </a:xfrm>
          <a:prstGeom prst="line">
            <a:avLst/>
          </a:prstGeom>
          <a:ln w="38100" cap="flat">
            <a:solidFill>
              <a:srgbClr val="353332"/>
            </a:solidFill>
            <a:prstDash val="solid"/>
            <a:headEnd type="none" w="sm" len="sm"/>
            <a:tailEnd type="none" w="sm" len="sm"/>
          </a:ln>
        </p:spPr>
        <p:txBody>
          <a:bodyPr/>
          <a:lstStyle/>
          <a:p>
            <a:endParaRPr lang="en-US"/>
          </a:p>
        </p:txBody>
      </p:sp>
      <p:grpSp>
        <p:nvGrpSpPr>
          <p:cNvPr id="9" name="Group 9"/>
          <p:cNvGrpSpPr/>
          <p:nvPr/>
        </p:nvGrpSpPr>
        <p:grpSpPr>
          <a:xfrm>
            <a:off x="6338145" y="2547938"/>
            <a:ext cx="5773097" cy="5140968"/>
            <a:chOff x="0" y="0"/>
            <a:chExt cx="7697463" cy="6854625"/>
          </a:xfrm>
        </p:grpSpPr>
        <p:sp>
          <p:nvSpPr>
            <p:cNvPr id="10" name="TextBox 10"/>
            <p:cNvSpPr txBox="1"/>
            <p:nvPr/>
          </p:nvSpPr>
          <p:spPr>
            <a:xfrm>
              <a:off x="572194" y="-104775"/>
              <a:ext cx="7125269" cy="836295"/>
            </a:xfrm>
            <a:prstGeom prst="rect">
              <a:avLst/>
            </a:prstGeom>
          </p:spPr>
          <p:txBody>
            <a:bodyPr lIns="0" tIns="0" rIns="0" bIns="0" rtlCol="0" anchor="t">
              <a:spAutoFit/>
            </a:bodyPr>
            <a:lstStyle/>
            <a:p>
              <a:pPr marL="0" lvl="0" indent="0" algn="l">
                <a:lnSpc>
                  <a:spcPts val="5400"/>
                </a:lnSpc>
              </a:pPr>
              <a:r>
                <a:rPr lang="en-US" sz="3600" spc="-144">
                  <a:solidFill>
                    <a:srgbClr val="000000"/>
                  </a:solidFill>
                  <a:latin typeface="Bitter"/>
                  <a:ea typeface="Bitter"/>
                  <a:cs typeface="Bitter"/>
                  <a:sym typeface="Bitter"/>
                </a:rPr>
                <a:t>Fighting vs. Bullying</a:t>
              </a:r>
            </a:p>
          </p:txBody>
        </p:sp>
        <p:sp>
          <p:nvSpPr>
            <p:cNvPr id="11" name="TextBox 11"/>
            <p:cNvSpPr txBox="1"/>
            <p:nvPr/>
          </p:nvSpPr>
          <p:spPr>
            <a:xfrm>
              <a:off x="0" y="2800785"/>
              <a:ext cx="7697463" cy="4053840"/>
            </a:xfrm>
            <a:prstGeom prst="rect">
              <a:avLst/>
            </a:prstGeom>
          </p:spPr>
          <p:txBody>
            <a:bodyPr lIns="0" tIns="0" rIns="0" bIns="0" rtlCol="0" anchor="t">
              <a:spAutoFit/>
            </a:bodyPr>
            <a:lstStyle/>
            <a:p>
              <a:pPr marL="582930" lvl="1" indent="-291465" algn="l">
                <a:lnSpc>
                  <a:spcPts val="4050"/>
                </a:lnSpc>
                <a:buFont typeface="Arial"/>
                <a:buChar char="•"/>
              </a:pPr>
              <a:r>
                <a:rPr lang="en-US" sz="2700">
                  <a:solidFill>
                    <a:srgbClr val="000000"/>
                  </a:solidFill>
                  <a:latin typeface="Bitter"/>
                  <a:ea typeface="Bitter"/>
                  <a:cs typeface="Bitter"/>
                  <a:sym typeface="Bitter"/>
                </a:rPr>
                <a:t>Fighting is an equal power conflict</a:t>
              </a:r>
            </a:p>
            <a:p>
              <a:pPr marL="582930" lvl="1" indent="-291465" algn="l">
                <a:lnSpc>
                  <a:spcPts val="4050"/>
                </a:lnSpc>
                <a:buFont typeface="Arial"/>
                <a:buChar char="•"/>
              </a:pPr>
              <a:r>
                <a:rPr lang="en-US" sz="2700">
                  <a:solidFill>
                    <a:srgbClr val="000000"/>
                  </a:solidFill>
                  <a:latin typeface="Bitter"/>
                  <a:ea typeface="Bitter"/>
                  <a:cs typeface="Bitter"/>
                  <a:sym typeface="Bitter"/>
                </a:rPr>
                <a:t>Bullying occurs between a powerful aggressor and a target who lacks the power to fight back</a:t>
              </a:r>
            </a:p>
          </p:txBody>
        </p:sp>
      </p:grpSp>
      <p:grpSp>
        <p:nvGrpSpPr>
          <p:cNvPr id="12" name="Group 12"/>
          <p:cNvGrpSpPr/>
          <p:nvPr/>
        </p:nvGrpSpPr>
        <p:grpSpPr>
          <a:xfrm>
            <a:off x="12111242" y="2469357"/>
            <a:ext cx="5768669" cy="5776480"/>
            <a:chOff x="0" y="-104775"/>
            <a:chExt cx="7691559" cy="7701973"/>
          </a:xfrm>
        </p:grpSpPr>
        <p:sp>
          <p:nvSpPr>
            <p:cNvPr id="13" name="TextBox 13"/>
            <p:cNvSpPr txBox="1"/>
            <p:nvPr/>
          </p:nvSpPr>
          <p:spPr>
            <a:xfrm>
              <a:off x="0" y="-104775"/>
              <a:ext cx="6104446" cy="1778777"/>
            </a:xfrm>
            <a:prstGeom prst="rect">
              <a:avLst/>
            </a:prstGeom>
          </p:spPr>
          <p:txBody>
            <a:bodyPr lIns="0" tIns="0" rIns="0" bIns="0" rtlCol="0" anchor="t">
              <a:spAutoFit/>
            </a:bodyPr>
            <a:lstStyle/>
            <a:p>
              <a:pPr marL="0" lvl="0" indent="0">
                <a:lnSpc>
                  <a:spcPts val="5400"/>
                </a:lnSpc>
              </a:pPr>
              <a:r>
                <a:rPr lang="en-US" sz="3600" spc="-144">
                  <a:solidFill>
                    <a:srgbClr val="000000"/>
                  </a:solidFill>
                  <a:latin typeface="Bitter"/>
                  <a:ea typeface="Bitter"/>
                  <a:cs typeface="Bitter"/>
                  <a:sym typeface="Bitter"/>
                </a:rPr>
                <a:t>Have an imbalance of power by:</a:t>
              </a:r>
              <a:endParaRPr lang="en-US">
                <a:ea typeface="Calibri"/>
                <a:cs typeface="Calibri"/>
              </a:endParaRPr>
            </a:p>
          </p:txBody>
        </p:sp>
        <p:sp>
          <p:nvSpPr>
            <p:cNvPr id="14" name="TextBox 14"/>
            <p:cNvSpPr txBox="1"/>
            <p:nvPr/>
          </p:nvSpPr>
          <p:spPr>
            <a:xfrm>
              <a:off x="0" y="2857558"/>
              <a:ext cx="7691559" cy="4739640"/>
            </a:xfrm>
            <a:prstGeom prst="rect">
              <a:avLst/>
            </a:prstGeom>
          </p:spPr>
          <p:txBody>
            <a:bodyPr lIns="0" tIns="0" rIns="0" bIns="0" rtlCol="0" anchor="t">
              <a:spAutoFit/>
            </a:bodyPr>
            <a:lstStyle/>
            <a:p>
              <a:pPr marL="582930" lvl="1" indent="-291465" algn="l">
                <a:lnSpc>
                  <a:spcPts val="4050"/>
                </a:lnSpc>
                <a:buFont typeface="Arial"/>
                <a:buChar char="•"/>
              </a:pPr>
              <a:r>
                <a:rPr lang="en-US" sz="2700">
                  <a:solidFill>
                    <a:srgbClr val="000000"/>
                  </a:solidFill>
                  <a:latin typeface="Bitter"/>
                  <a:ea typeface="Bitter"/>
                  <a:cs typeface="Bitter"/>
                  <a:sym typeface="Bitter"/>
                </a:rPr>
                <a:t>Using their strength, age, size, and status</a:t>
              </a:r>
            </a:p>
            <a:p>
              <a:pPr marL="582930" lvl="1" indent="-291465" algn="l">
                <a:lnSpc>
                  <a:spcPts val="4050"/>
                </a:lnSpc>
                <a:buFont typeface="Arial"/>
                <a:buChar char="•"/>
              </a:pPr>
              <a:r>
                <a:rPr lang="en-US" sz="2700">
                  <a:solidFill>
                    <a:srgbClr val="000000"/>
                  </a:solidFill>
                  <a:latin typeface="Bitter"/>
                  <a:ea typeface="Bitter"/>
                  <a:cs typeface="Bitter"/>
                  <a:sym typeface="Bitter"/>
                </a:rPr>
                <a:t>Accessing and spreading embarrassing information  in person and online</a:t>
              </a:r>
            </a:p>
            <a:p>
              <a:pPr marL="582930" lvl="1" indent="-291465" algn="l">
                <a:lnSpc>
                  <a:spcPts val="4050"/>
                </a:lnSpc>
                <a:buFont typeface="Arial"/>
                <a:buChar char="•"/>
              </a:pPr>
              <a:r>
                <a:rPr lang="en-US" sz="2700">
                  <a:solidFill>
                    <a:srgbClr val="000000"/>
                  </a:solidFill>
                  <a:latin typeface="Bitter"/>
                  <a:ea typeface="Bitter"/>
                  <a:cs typeface="Bitter"/>
                  <a:sym typeface="Bitter"/>
                </a:rPr>
                <a:t>Seeking popularity by overpowering others</a:t>
              </a:r>
            </a:p>
          </p:txBody>
        </p:sp>
      </p:grpSp>
      <p:sp>
        <p:nvSpPr>
          <p:cNvPr id="15" name="TextBox 15"/>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Canva Sans"/>
                <a:ea typeface="Canva Sans"/>
                <a:cs typeface="Canva Sans"/>
                <a:sym typeface="Canva Sans"/>
              </a:rPr>
              <a:t>17</a:t>
            </a:r>
          </a:p>
        </p:txBody>
      </p:sp>
      <p:sp>
        <p:nvSpPr>
          <p:cNvPr id="16" name="TextBox 16"/>
          <p:cNvSpPr txBox="1"/>
          <p:nvPr/>
        </p:nvSpPr>
        <p:spPr>
          <a:xfrm>
            <a:off x="7739583" y="9984741"/>
            <a:ext cx="2808833" cy="302259"/>
          </a:xfrm>
          <a:prstGeom prst="rect">
            <a:avLst/>
          </a:prstGeom>
        </p:spPr>
        <p:txBody>
          <a:bodyPr lIns="0" tIns="0" rIns="0" bIns="0" rtlCol="0" anchor="t">
            <a:spAutoFit/>
          </a:bodyPr>
          <a:lstStyle/>
          <a:p>
            <a:pPr algn="ctr">
              <a:lnSpc>
                <a:spcPts val="2240"/>
              </a:lnSpc>
            </a:pPr>
            <a:r>
              <a:rPr lang="en-US" sz="1600" spc="16">
                <a:solidFill>
                  <a:srgbClr val="FFFFFF"/>
                </a:solidFill>
                <a:latin typeface="Palatino"/>
                <a:ea typeface="Palatino"/>
                <a:cs typeface="Palatino"/>
                <a:sym typeface="Palatino"/>
              </a:rPr>
              <a:t>© Archdiocese of Omaha 2026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271999" y="271999"/>
            <a:ext cx="7908899" cy="9743002"/>
            <a:chOff x="0" y="0"/>
            <a:chExt cx="812800" cy="1001291"/>
          </a:xfrm>
        </p:grpSpPr>
        <p:sp>
          <p:nvSpPr>
            <p:cNvPr id="4" name="Freeform 4" descr="A group of girls whispering into each other  AI-generated content may be incorrect."/>
            <p:cNvSpPr/>
            <p:nvPr/>
          </p:nvSpPr>
          <p:spPr>
            <a:xfrm>
              <a:off x="0" y="0"/>
              <a:ext cx="812800" cy="1001291"/>
            </a:xfrm>
            <a:custGeom>
              <a:avLst/>
              <a:gdLst/>
              <a:ahLst/>
              <a:cxnLst/>
              <a:rect l="l" t="t" r="r" b="b"/>
              <a:pathLst>
                <a:path w="812800" h="1001291">
                  <a:moveTo>
                    <a:pt x="0" y="0"/>
                  </a:moveTo>
                  <a:lnTo>
                    <a:pt x="812800" y="0"/>
                  </a:lnTo>
                  <a:lnTo>
                    <a:pt x="812800" y="1001291"/>
                  </a:lnTo>
                  <a:lnTo>
                    <a:pt x="0" y="1001291"/>
                  </a:lnTo>
                  <a:close/>
                </a:path>
              </a:pathLst>
            </a:custGeom>
            <a:blipFill>
              <a:blip r:embed="rId4"/>
              <a:stretch>
                <a:fillRect l="-22181" r="-22181"/>
              </a:stretch>
            </a:blipFill>
          </p:spPr>
          <p:txBody>
            <a:bodyPr/>
            <a:lstStyle/>
            <a:p>
              <a:endParaRPr lang="en-US"/>
            </a:p>
          </p:txBody>
        </p:sp>
      </p:grpSp>
      <p:grpSp>
        <p:nvGrpSpPr>
          <p:cNvPr id="5" name="Group 5"/>
          <p:cNvGrpSpPr/>
          <p:nvPr/>
        </p:nvGrpSpPr>
        <p:grpSpPr>
          <a:xfrm>
            <a:off x="9256123" y="901187"/>
            <a:ext cx="8384422" cy="7947143"/>
            <a:chOff x="0" y="0"/>
            <a:chExt cx="11179230" cy="10596191"/>
          </a:xfrm>
        </p:grpSpPr>
        <p:sp>
          <p:nvSpPr>
            <p:cNvPr id="6" name="TextBox 6"/>
            <p:cNvSpPr txBox="1"/>
            <p:nvPr/>
          </p:nvSpPr>
          <p:spPr>
            <a:xfrm>
              <a:off x="161667" y="0"/>
              <a:ext cx="10356836" cy="8610600"/>
            </a:xfrm>
            <a:prstGeom prst="rect">
              <a:avLst/>
            </a:prstGeom>
          </p:spPr>
          <p:txBody>
            <a:bodyPr lIns="0" tIns="0" rIns="0" bIns="0" rtlCol="0" anchor="t">
              <a:spAutoFit/>
            </a:bodyPr>
            <a:lstStyle/>
            <a:p>
              <a:pPr marL="0" lvl="0" indent="0" algn="l">
                <a:lnSpc>
                  <a:spcPts val="8518"/>
                </a:lnSpc>
              </a:pPr>
              <a:r>
                <a:rPr lang="en-US" sz="7098" spc="-283">
                  <a:solidFill>
                    <a:srgbClr val="000000"/>
                  </a:solidFill>
                  <a:latin typeface="Bitter"/>
                  <a:ea typeface="Bitter"/>
                  <a:cs typeface="Bitter"/>
                  <a:sym typeface="Bitter"/>
                </a:rPr>
                <a:t>Bullying is intentional AND repeated acts that make the targeted</a:t>
              </a:r>
            </a:p>
            <a:p>
              <a:pPr marL="0" lvl="0" indent="0" algn="l">
                <a:lnSpc>
                  <a:spcPts val="8518"/>
                </a:lnSpc>
              </a:pPr>
              <a:r>
                <a:rPr lang="en-US" sz="7098" spc="-283">
                  <a:solidFill>
                    <a:srgbClr val="000000"/>
                  </a:solidFill>
                  <a:latin typeface="Bitter"/>
                  <a:ea typeface="Bitter"/>
                  <a:cs typeface="Bitter"/>
                  <a:sym typeface="Bitter"/>
                </a:rPr>
                <a:t> person upset or uncomfortable.</a:t>
              </a:r>
            </a:p>
          </p:txBody>
        </p:sp>
        <p:sp>
          <p:nvSpPr>
            <p:cNvPr id="7" name="TextBox 7"/>
            <p:cNvSpPr txBox="1"/>
            <p:nvPr/>
          </p:nvSpPr>
          <p:spPr>
            <a:xfrm>
              <a:off x="161667" y="9888589"/>
              <a:ext cx="11017563" cy="707602"/>
            </a:xfrm>
            <a:prstGeom prst="rect">
              <a:avLst/>
            </a:prstGeom>
          </p:spPr>
          <p:txBody>
            <a:bodyPr lIns="0" tIns="0" rIns="0" bIns="0" rtlCol="0" anchor="t">
              <a:spAutoFit/>
            </a:bodyPr>
            <a:lstStyle/>
            <a:p>
              <a:pPr marL="0" lvl="0" indent="0" algn="l">
                <a:lnSpc>
                  <a:spcPts val="4419"/>
                </a:lnSpc>
              </a:pPr>
              <a:r>
                <a:rPr lang="en-US" sz="3399" spc="-135">
                  <a:solidFill>
                    <a:srgbClr val="C9C8ED"/>
                  </a:solidFill>
                  <a:latin typeface="Bitter"/>
                  <a:ea typeface="Bitter"/>
                  <a:cs typeface="Bitter"/>
                  <a:sym typeface="Bitter"/>
                </a:rPr>
                <a:t>Bullying is calculated and ongoing abuse.</a:t>
              </a:r>
            </a:p>
          </p:txBody>
        </p:sp>
        <p:sp>
          <p:nvSpPr>
            <p:cNvPr id="8" name="AutoShape 8"/>
            <p:cNvSpPr/>
            <p:nvPr/>
          </p:nvSpPr>
          <p:spPr>
            <a:xfrm>
              <a:off x="0" y="9031653"/>
              <a:ext cx="11179230" cy="0"/>
            </a:xfrm>
            <a:prstGeom prst="line">
              <a:avLst/>
            </a:prstGeom>
            <a:ln w="139700" cap="flat">
              <a:solidFill>
                <a:srgbClr val="B8B9B9"/>
              </a:solidFill>
              <a:prstDash val="solid"/>
              <a:headEnd type="none" w="sm" len="sm"/>
              <a:tailEnd type="none" w="sm" len="sm"/>
            </a:ln>
          </p:spPr>
          <p:txBody>
            <a:bodyPr/>
            <a:lstStyle/>
            <a:p>
              <a:endParaRPr lang="en-US"/>
            </a:p>
          </p:txBody>
        </p:sp>
      </p:grpSp>
      <p:sp>
        <p:nvSpPr>
          <p:cNvPr id="9" name="TextBox 9"/>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Canva Sans"/>
                <a:ea typeface="Canva Sans"/>
                <a:cs typeface="Canva Sans"/>
                <a:sym typeface="Canva Sans"/>
              </a:rPr>
              <a:t>18</a:t>
            </a:r>
          </a:p>
        </p:txBody>
      </p:sp>
      <p:sp>
        <p:nvSpPr>
          <p:cNvPr id="10" name="TextBox 10"/>
          <p:cNvSpPr txBox="1"/>
          <p:nvPr/>
        </p:nvSpPr>
        <p:spPr>
          <a:xfrm>
            <a:off x="7739583" y="9984741"/>
            <a:ext cx="2808833" cy="302259"/>
          </a:xfrm>
          <a:prstGeom prst="rect">
            <a:avLst/>
          </a:prstGeom>
        </p:spPr>
        <p:txBody>
          <a:bodyPr lIns="0" tIns="0" rIns="0" bIns="0" rtlCol="0" anchor="t">
            <a:spAutoFit/>
          </a:bodyPr>
          <a:lstStyle/>
          <a:p>
            <a:pPr algn="ctr">
              <a:lnSpc>
                <a:spcPts val="2240"/>
              </a:lnSpc>
            </a:pPr>
            <a:r>
              <a:rPr lang="en-US" sz="1600" spc="16">
                <a:solidFill>
                  <a:srgbClr val="FFFFFF"/>
                </a:solidFill>
                <a:latin typeface="Palatino"/>
                <a:ea typeface="Palatino"/>
                <a:cs typeface="Palatino"/>
                <a:sym typeface="Palatino"/>
              </a:rPr>
              <a:t>© Archdiocese of Omaha 2026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AutoShape 3"/>
          <p:cNvSpPr/>
          <p:nvPr/>
        </p:nvSpPr>
        <p:spPr>
          <a:xfrm rot="-10800000">
            <a:off x="6951153" y="2735986"/>
            <a:ext cx="10287000" cy="9525"/>
          </a:xfrm>
          <a:prstGeom prst="rect">
            <a:avLst/>
          </a:prstGeom>
          <a:solidFill>
            <a:srgbClr val="353332"/>
          </a:solidFill>
          <a:ln w="38100" cap="sq">
            <a:solidFill>
              <a:srgbClr val="000000"/>
            </a:solidFill>
            <a:prstDash val="solid"/>
            <a:miter/>
          </a:ln>
        </p:spPr>
        <p:txBody>
          <a:bodyPr/>
          <a:lstStyle/>
          <a:p>
            <a:endParaRPr lang="en-US"/>
          </a:p>
        </p:txBody>
      </p:sp>
      <p:sp>
        <p:nvSpPr>
          <p:cNvPr id="4" name="TextBox 4"/>
          <p:cNvSpPr txBox="1"/>
          <p:nvPr/>
        </p:nvSpPr>
        <p:spPr>
          <a:xfrm>
            <a:off x="6951153" y="246975"/>
            <a:ext cx="9308278" cy="2295525"/>
          </a:xfrm>
          <a:prstGeom prst="rect">
            <a:avLst/>
          </a:prstGeom>
        </p:spPr>
        <p:txBody>
          <a:bodyPr lIns="0" tIns="0" rIns="0" bIns="0" rtlCol="0" anchor="t">
            <a:spAutoFit/>
          </a:bodyPr>
          <a:lstStyle/>
          <a:p>
            <a:pPr marL="0" lvl="0" indent="0" algn="l">
              <a:lnSpc>
                <a:spcPts val="9000"/>
              </a:lnSpc>
              <a:spcBef>
                <a:spcPct val="0"/>
              </a:spcBef>
            </a:pPr>
            <a:r>
              <a:rPr lang="en-US" sz="7500" u="none" spc="-300">
                <a:solidFill>
                  <a:srgbClr val="000000"/>
                </a:solidFill>
                <a:latin typeface="Bitter"/>
                <a:ea typeface="Bitter"/>
                <a:cs typeface="Bitter"/>
                <a:sym typeface="Bitter"/>
              </a:rPr>
              <a:t>Gateway Bullying Behaviors</a:t>
            </a:r>
          </a:p>
        </p:txBody>
      </p:sp>
      <p:sp>
        <p:nvSpPr>
          <p:cNvPr id="5" name="TextBox 5"/>
          <p:cNvSpPr txBox="1"/>
          <p:nvPr/>
        </p:nvSpPr>
        <p:spPr>
          <a:xfrm>
            <a:off x="8528876" y="3021586"/>
            <a:ext cx="7131555" cy="6162319"/>
          </a:xfrm>
          <a:prstGeom prst="rect">
            <a:avLst/>
          </a:prstGeom>
        </p:spPr>
        <p:txBody>
          <a:bodyPr lIns="0" tIns="0" rIns="0" bIns="0" rtlCol="0" anchor="t">
            <a:spAutoFit/>
          </a:bodyPr>
          <a:lstStyle/>
          <a:p>
            <a:pPr marL="703690" lvl="1" indent="-351845" algn="l">
              <a:lnSpc>
                <a:spcPts val="4889"/>
              </a:lnSpc>
              <a:spcBef>
                <a:spcPct val="0"/>
              </a:spcBef>
              <a:buFont typeface="Arial"/>
              <a:buChar char="•"/>
            </a:pPr>
            <a:r>
              <a:rPr lang="en-US" sz="3259" u="none" spc="-130">
                <a:solidFill>
                  <a:srgbClr val="000000"/>
                </a:solidFill>
                <a:latin typeface="Bitter"/>
                <a:ea typeface="Bitter"/>
                <a:cs typeface="Bitter"/>
                <a:sym typeface="Bitter"/>
              </a:rPr>
              <a:t>Whispering about others in front of them</a:t>
            </a:r>
          </a:p>
          <a:p>
            <a:pPr marL="703690" lvl="1" indent="-351845" algn="l">
              <a:lnSpc>
                <a:spcPts val="4889"/>
              </a:lnSpc>
              <a:spcBef>
                <a:spcPct val="0"/>
              </a:spcBef>
              <a:buFont typeface="Arial"/>
              <a:buChar char="•"/>
            </a:pPr>
            <a:r>
              <a:rPr lang="en-US" sz="3259" u="none" spc="-130">
                <a:solidFill>
                  <a:srgbClr val="000000"/>
                </a:solidFill>
                <a:latin typeface="Bitter"/>
                <a:ea typeface="Bitter"/>
                <a:cs typeface="Bitter"/>
                <a:sym typeface="Bitter"/>
              </a:rPr>
              <a:t>Laughing at others openly</a:t>
            </a:r>
          </a:p>
          <a:p>
            <a:pPr marL="703690" lvl="1" indent="-351845" algn="l">
              <a:lnSpc>
                <a:spcPts val="4889"/>
              </a:lnSpc>
              <a:spcBef>
                <a:spcPct val="0"/>
              </a:spcBef>
              <a:buFont typeface="Arial"/>
              <a:buChar char="•"/>
            </a:pPr>
            <a:r>
              <a:rPr lang="en-US" sz="3259" u="none" spc="-130">
                <a:solidFill>
                  <a:srgbClr val="000000"/>
                </a:solidFill>
                <a:latin typeface="Bitter"/>
                <a:ea typeface="Bitter"/>
                <a:cs typeface="Bitter"/>
                <a:sym typeface="Bitter"/>
              </a:rPr>
              <a:t>Eye rolling</a:t>
            </a:r>
          </a:p>
          <a:p>
            <a:pPr marL="703690" lvl="1" indent="-351845" algn="l">
              <a:lnSpc>
                <a:spcPts val="4889"/>
              </a:lnSpc>
              <a:spcBef>
                <a:spcPct val="0"/>
              </a:spcBef>
              <a:buFont typeface="Arial"/>
              <a:buChar char="•"/>
            </a:pPr>
            <a:r>
              <a:rPr lang="en-US" sz="3259" u="none" spc="-130">
                <a:solidFill>
                  <a:srgbClr val="000000"/>
                </a:solidFill>
                <a:latin typeface="Bitter"/>
                <a:ea typeface="Bitter"/>
                <a:cs typeface="Bitter"/>
                <a:sym typeface="Bitter"/>
              </a:rPr>
              <a:t>Ignoring</a:t>
            </a:r>
          </a:p>
          <a:p>
            <a:pPr marL="703690" lvl="1" indent="-351845" algn="l">
              <a:lnSpc>
                <a:spcPts val="4889"/>
              </a:lnSpc>
              <a:spcBef>
                <a:spcPct val="0"/>
              </a:spcBef>
              <a:buFont typeface="Arial"/>
              <a:buChar char="•"/>
            </a:pPr>
            <a:r>
              <a:rPr lang="en-US" sz="3259" u="none" spc="-130">
                <a:solidFill>
                  <a:srgbClr val="000000"/>
                </a:solidFill>
                <a:latin typeface="Bitter"/>
                <a:ea typeface="Bitter"/>
                <a:cs typeface="Bitter"/>
                <a:sym typeface="Bitter"/>
              </a:rPr>
              <a:t>Name calling</a:t>
            </a:r>
          </a:p>
          <a:p>
            <a:pPr marL="703690" lvl="1" indent="-351845" algn="l">
              <a:lnSpc>
                <a:spcPts val="4889"/>
              </a:lnSpc>
              <a:spcBef>
                <a:spcPct val="0"/>
              </a:spcBef>
              <a:buFont typeface="Arial"/>
              <a:buChar char="•"/>
            </a:pPr>
            <a:r>
              <a:rPr lang="en-US" sz="3259" u="none" spc="-130">
                <a:solidFill>
                  <a:srgbClr val="000000"/>
                </a:solidFill>
                <a:latin typeface="Bitter"/>
                <a:ea typeface="Bitter"/>
                <a:cs typeface="Bitter"/>
                <a:sym typeface="Bitter"/>
              </a:rPr>
              <a:t>Encouraging peers to end friendships</a:t>
            </a:r>
          </a:p>
          <a:p>
            <a:pPr marL="703690" lvl="1" indent="-351845" algn="l">
              <a:lnSpc>
                <a:spcPts val="4889"/>
              </a:lnSpc>
              <a:spcBef>
                <a:spcPct val="0"/>
              </a:spcBef>
              <a:buFont typeface="Arial"/>
              <a:buChar char="•"/>
            </a:pPr>
            <a:r>
              <a:rPr lang="en-US" sz="3259" u="none" spc="-130">
                <a:solidFill>
                  <a:srgbClr val="000000"/>
                </a:solidFill>
                <a:latin typeface="Bitter"/>
                <a:ea typeface="Bitter"/>
                <a:cs typeface="Bitter"/>
                <a:sym typeface="Bitter"/>
              </a:rPr>
              <a:t>Unfriending/unfollowing from social media</a:t>
            </a:r>
          </a:p>
        </p:txBody>
      </p:sp>
      <p:grpSp>
        <p:nvGrpSpPr>
          <p:cNvPr id="6" name="Group 6"/>
          <p:cNvGrpSpPr/>
          <p:nvPr/>
        </p:nvGrpSpPr>
        <p:grpSpPr>
          <a:xfrm>
            <a:off x="-1594673" y="1103095"/>
            <a:ext cx="9331676" cy="8080810"/>
            <a:chOff x="0" y="0"/>
            <a:chExt cx="4282440" cy="3708400"/>
          </a:xfrm>
        </p:grpSpPr>
        <p:sp>
          <p:nvSpPr>
            <p:cNvPr id="7" name="Freeform 7"/>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a:alphaModFix amt="80000"/>
              </a:blip>
              <a:stretch>
                <a:fillRect r="-29731"/>
              </a:stretch>
            </a:blipFill>
          </p:spPr>
          <p:txBody>
            <a:bodyPr/>
            <a:lstStyle/>
            <a:p>
              <a:endParaRPr lang="en-US"/>
            </a:p>
          </p:txBody>
        </p:sp>
      </p:grpSp>
      <p:sp>
        <p:nvSpPr>
          <p:cNvPr id="8" name="TextBox 8"/>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Canva Sans"/>
                <a:ea typeface="Canva Sans"/>
                <a:cs typeface="Canva Sans"/>
                <a:sym typeface="Canva Sans"/>
              </a:rPr>
              <a:t>19</a:t>
            </a:r>
          </a:p>
        </p:txBody>
      </p:sp>
      <p:sp>
        <p:nvSpPr>
          <p:cNvPr id="9" name="TextBox 9"/>
          <p:cNvSpPr txBox="1"/>
          <p:nvPr/>
        </p:nvSpPr>
        <p:spPr>
          <a:xfrm>
            <a:off x="7739583" y="9984741"/>
            <a:ext cx="2808833" cy="302259"/>
          </a:xfrm>
          <a:prstGeom prst="rect">
            <a:avLst/>
          </a:prstGeom>
        </p:spPr>
        <p:txBody>
          <a:bodyPr lIns="0" tIns="0" rIns="0" bIns="0" rtlCol="0" anchor="t">
            <a:spAutoFit/>
          </a:bodyPr>
          <a:lstStyle/>
          <a:p>
            <a:pPr algn="ctr">
              <a:lnSpc>
                <a:spcPts val="2240"/>
              </a:lnSpc>
            </a:pPr>
            <a:r>
              <a:rPr lang="en-US" sz="1600" spc="16">
                <a:solidFill>
                  <a:srgbClr val="FFFFFF"/>
                </a:solidFill>
                <a:latin typeface="Palatino"/>
                <a:ea typeface="Palatino"/>
                <a:cs typeface="Palatino"/>
                <a:sym typeface="Palatino"/>
              </a:rPr>
              <a:t>© Archdiocese of Omaha 2026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11146240" y="1256781"/>
            <a:ext cx="7145705" cy="7948356"/>
            <a:chOff x="687070" y="247650"/>
            <a:chExt cx="11148060" cy="12400280"/>
          </a:xfrm>
        </p:grpSpPr>
        <p:sp>
          <p:nvSpPr>
            <p:cNvPr id="4" name="Freeform 4"/>
            <p:cNvSpPr/>
            <p:nvPr/>
          </p:nvSpPr>
          <p:spPr>
            <a:xfrm>
              <a:off x="366333" y="5962"/>
              <a:ext cx="10331959" cy="12110687"/>
            </a:xfrm>
            <a:custGeom>
              <a:avLst/>
              <a:gdLst/>
              <a:ahLst/>
              <a:cxnLst/>
              <a:rect l="l" t="t" r="r" b="b"/>
              <a:pathLst>
                <a:path w="10331959" h="12110687">
                  <a:moveTo>
                    <a:pt x="8848787" y="1491368"/>
                  </a:moveTo>
                  <a:cubicBezTo>
                    <a:pt x="8406827" y="966858"/>
                    <a:pt x="7868347" y="502038"/>
                    <a:pt x="7224457" y="246768"/>
                  </a:cubicBezTo>
                  <a:cubicBezTo>
                    <a:pt x="6765987" y="65158"/>
                    <a:pt x="6266877" y="-5962"/>
                    <a:pt x="5772847" y="388"/>
                  </a:cubicBezTo>
                  <a:cubicBezTo>
                    <a:pt x="3687507" y="30868"/>
                    <a:pt x="1791397" y="1485018"/>
                    <a:pt x="922717" y="3340488"/>
                  </a:cubicBezTo>
                  <a:cubicBezTo>
                    <a:pt x="160717" y="4971168"/>
                    <a:pt x="-366333" y="7786758"/>
                    <a:pt x="314387" y="9451728"/>
                  </a:cubicBezTo>
                  <a:cubicBezTo>
                    <a:pt x="993837" y="11116698"/>
                    <a:pt x="2133027" y="11999348"/>
                    <a:pt x="3881817" y="12075548"/>
                  </a:cubicBezTo>
                  <a:cubicBezTo>
                    <a:pt x="6635177" y="12394318"/>
                    <a:pt x="8721787" y="10496938"/>
                    <a:pt x="9751757" y="8303648"/>
                  </a:cubicBezTo>
                  <a:cubicBezTo>
                    <a:pt x="10781728" y="6110358"/>
                    <a:pt x="10415967" y="3355728"/>
                    <a:pt x="8848787" y="1491368"/>
                  </a:cubicBezTo>
                  <a:close/>
                </a:path>
              </a:pathLst>
            </a:custGeom>
            <a:blipFill>
              <a:blip r:embed="rId4"/>
              <a:stretch>
                <a:fillRect l="-31206" t="2044" r="-44506" b="-2044"/>
              </a:stretch>
            </a:blipFill>
          </p:spPr>
          <p:txBody>
            <a:bodyPr/>
            <a:lstStyle/>
            <a:p>
              <a:endParaRPr lang="en-US"/>
            </a:p>
          </p:txBody>
        </p:sp>
      </p:grpSp>
      <p:sp>
        <p:nvSpPr>
          <p:cNvPr id="5" name="Freeform 5"/>
          <p:cNvSpPr/>
          <p:nvPr/>
        </p:nvSpPr>
        <p:spPr>
          <a:xfrm>
            <a:off x="14589284" y="6374999"/>
            <a:ext cx="4127809" cy="4158049"/>
          </a:xfrm>
          <a:custGeom>
            <a:avLst/>
            <a:gdLst/>
            <a:ahLst/>
            <a:cxnLst/>
            <a:rect l="l" t="t" r="r" b="b"/>
            <a:pathLst>
              <a:path w="4127809" h="4158049">
                <a:moveTo>
                  <a:pt x="0" y="0"/>
                </a:moveTo>
                <a:lnTo>
                  <a:pt x="4127808" y="0"/>
                </a:lnTo>
                <a:lnTo>
                  <a:pt x="4127808" y="4158049"/>
                </a:lnTo>
                <a:lnTo>
                  <a:pt x="0" y="4158049"/>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 name="Group 6"/>
          <p:cNvGrpSpPr/>
          <p:nvPr/>
        </p:nvGrpSpPr>
        <p:grpSpPr>
          <a:xfrm>
            <a:off x="487915" y="2375317"/>
            <a:ext cx="9834302" cy="4828333"/>
            <a:chOff x="0" y="-285750"/>
            <a:chExt cx="13112402" cy="6437777"/>
          </a:xfrm>
        </p:grpSpPr>
        <p:sp>
          <p:nvSpPr>
            <p:cNvPr id="7" name="TextBox 7"/>
            <p:cNvSpPr txBox="1"/>
            <p:nvPr/>
          </p:nvSpPr>
          <p:spPr>
            <a:xfrm>
              <a:off x="1014026" y="-285750"/>
              <a:ext cx="11084350" cy="2236470"/>
            </a:xfrm>
            <a:prstGeom prst="rect">
              <a:avLst/>
            </a:prstGeom>
          </p:spPr>
          <p:txBody>
            <a:bodyPr lIns="0" tIns="0" rIns="0" bIns="0" rtlCol="0" anchor="t">
              <a:spAutoFit/>
            </a:bodyPr>
            <a:lstStyle/>
            <a:p>
              <a:pPr marL="0" lvl="0" indent="0" algn="l">
                <a:lnSpc>
                  <a:spcPts val="14400"/>
                </a:lnSpc>
              </a:pPr>
              <a:r>
                <a:rPr lang="en-US" sz="9600">
                  <a:solidFill>
                    <a:srgbClr val="000000"/>
                  </a:solidFill>
                  <a:latin typeface="Bitter"/>
                  <a:ea typeface="Bitter"/>
                  <a:cs typeface="Bitter"/>
                  <a:sym typeface="Bitter"/>
                </a:rPr>
                <a:t>Introduction</a:t>
              </a:r>
            </a:p>
          </p:txBody>
        </p:sp>
        <p:sp>
          <p:nvSpPr>
            <p:cNvPr id="8" name="TextBox 8"/>
            <p:cNvSpPr txBox="1"/>
            <p:nvPr/>
          </p:nvSpPr>
          <p:spPr>
            <a:xfrm>
              <a:off x="0" y="2528385"/>
              <a:ext cx="13112402" cy="3623642"/>
            </a:xfrm>
            <a:prstGeom prst="rect">
              <a:avLst/>
            </a:prstGeom>
          </p:spPr>
          <p:txBody>
            <a:bodyPr lIns="0" tIns="0" rIns="0" bIns="0" rtlCol="0" anchor="t">
              <a:spAutoFit/>
            </a:bodyPr>
            <a:lstStyle/>
            <a:p>
              <a:pPr marL="625475" lvl="1" indent="-312420">
                <a:lnSpc>
                  <a:spcPts val="4346"/>
                </a:lnSpc>
                <a:buFont typeface="Arial"/>
                <a:buChar char="•"/>
              </a:pPr>
              <a:r>
                <a:rPr lang="en-US" sz="2850">
                  <a:solidFill>
                    <a:srgbClr val="000000"/>
                  </a:solidFill>
                  <a:latin typeface="Bitter"/>
                  <a:ea typeface="Bitter"/>
                  <a:cs typeface="Bitter"/>
                  <a:sym typeface="Bitter"/>
                </a:rPr>
                <a:t>The Circle of Grace Team has a poster contest for our diocese in April, Child Abuse Prevention Month.  </a:t>
              </a:r>
              <a:endParaRPr lang="en-US" sz="2850"/>
            </a:p>
            <a:p>
              <a:pPr marL="625475" lvl="1" indent="-312420" algn="l">
                <a:lnSpc>
                  <a:spcPts val="4346"/>
                </a:lnSpc>
                <a:buFont typeface="Arial"/>
                <a:buChar char="•"/>
              </a:pPr>
              <a:r>
                <a:rPr lang="en-US" sz="2897">
                  <a:solidFill>
                    <a:srgbClr val="000000"/>
                  </a:solidFill>
                  <a:latin typeface="Bitter"/>
                  <a:ea typeface="Bitter"/>
                  <a:cs typeface="Bitter"/>
                  <a:sym typeface="Bitter"/>
                </a:rPr>
                <a:t>Many of the posters, particularly younger grades, were about bullying not belonging in their Circle of Grace. </a:t>
              </a:r>
              <a:endParaRPr lang="en-US" sz="2897">
                <a:solidFill>
                  <a:srgbClr val="000000"/>
                </a:solidFill>
                <a:latin typeface="Bitter"/>
                <a:ea typeface="Bitter"/>
                <a:cs typeface="Bitter"/>
              </a:endParaRPr>
            </a:p>
          </p:txBody>
        </p:sp>
      </p:grpSp>
      <p:sp>
        <p:nvSpPr>
          <p:cNvPr id="9" name="TextBox 9"/>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Canva Sans"/>
                <a:ea typeface="Canva Sans"/>
                <a:cs typeface="Canva Sans"/>
                <a:sym typeface="Canva Sans"/>
              </a:rPr>
              <a:t>2</a:t>
            </a:r>
          </a:p>
        </p:txBody>
      </p:sp>
      <p:sp>
        <p:nvSpPr>
          <p:cNvPr id="10" name="TextBox 10"/>
          <p:cNvSpPr txBox="1"/>
          <p:nvPr/>
        </p:nvSpPr>
        <p:spPr>
          <a:xfrm>
            <a:off x="7739583" y="9984741"/>
            <a:ext cx="2808833" cy="302259"/>
          </a:xfrm>
          <a:prstGeom prst="rect">
            <a:avLst/>
          </a:prstGeom>
        </p:spPr>
        <p:txBody>
          <a:bodyPr lIns="0" tIns="0" rIns="0" bIns="0" rtlCol="0" anchor="t">
            <a:spAutoFit/>
          </a:bodyPr>
          <a:lstStyle/>
          <a:p>
            <a:pPr algn="ctr">
              <a:lnSpc>
                <a:spcPts val="2240"/>
              </a:lnSpc>
            </a:pPr>
            <a:r>
              <a:rPr lang="en-US" sz="1600" spc="16">
                <a:solidFill>
                  <a:srgbClr val="000000"/>
                </a:solidFill>
                <a:latin typeface="Palatino"/>
                <a:ea typeface="Palatino"/>
                <a:cs typeface="Palatino"/>
                <a:sym typeface="Palatino"/>
              </a:rPr>
              <a:t>© Archdiocese of Omaha 2026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7266012" y="1550294"/>
            <a:ext cx="10914916" cy="7186411"/>
            <a:chOff x="0" y="0"/>
            <a:chExt cx="14553221" cy="9581882"/>
          </a:xfrm>
        </p:grpSpPr>
        <p:grpSp>
          <p:nvGrpSpPr>
            <p:cNvPr id="4" name="Group 4"/>
            <p:cNvGrpSpPr/>
            <p:nvPr/>
          </p:nvGrpSpPr>
          <p:grpSpPr>
            <a:xfrm>
              <a:off x="2301865" y="838308"/>
              <a:ext cx="9682311" cy="7622661"/>
              <a:chOff x="0" y="0"/>
              <a:chExt cx="3730237" cy="2936730"/>
            </a:xfrm>
          </p:grpSpPr>
          <p:sp>
            <p:nvSpPr>
              <p:cNvPr id="5" name="Freeform 5"/>
              <p:cNvSpPr/>
              <p:nvPr/>
            </p:nvSpPr>
            <p:spPr>
              <a:xfrm>
                <a:off x="0" y="0"/>
                <a:ext cx="3730237" cy="2936730"/>
              </a:xfrm>
              <a:custGeom>
                <a:avLst/>
                <a:gdLst/>
                <a:ahLst/>
                <a:cxnLst/>
                <a:rect l="l" t="t" r="r" b="b"/>
                <a:pathLst>
                  <a:path w="3730237" h="2936730">
                    <a:moveTo>
                      <a:pt x="0" y="0"/>
                    </a:moveTo>
                    <a:lnTo>
                      <a:pt x="0" y="2936730"/>
                    </a:lnTo>
                    <a:lnTo>
                      <a:pt x="3730237" y="2936730"/>
                    </a:lnTo>
                    <a:lnTo>
                      <a:pt x="3730237" y="0"/>
                    </a:lnTo>
                    <a:lnTo>
                      <a:pt x="0" y="0"/>
                    </a:lnTo>
                    <a:close/>
                    <a:moveTo>
                      <a:pt x="3669277" y="2875770"/>
                    </a:moveTo>
                    <a:lnTo>
                      <a:pt x="59690" y="2875770"/>
                    </a:lnTo>
                    <a:lnTo>
                      <a:pt x="59690" y="59690"/>
                    </a:lnTo>
                    <a:lnTo>
                      <a:pt x="3669277" y="59690"/>
                    </a:lnTo>
                    <a:lnTo>
                      <a:pt x="3669277" y="2875770"/>
                    </a:lnTo>
                    <a:close/>
                  </a:path>
                </a:pathLst>
              </a:custGeom>
              <a:solidFill>
                <a:srgbClr val="FFFFFF"/>
              </a:solidFill>
            </p:spPr>
            <p:txBody>
              <a:bodyPr/>
              <a:lstStyle/>
              <a:p>
                <a:endParaRPr lang="en-US"/>
              </a:p>
            </p:txBody>
          </p:sp>
        </p:grpSp>
        <p:grpSp>
          <p:nvGrpSpPr>
            <p:cNvPr id="6" name="Group 6"/>
            <p:cNvGrpSpPr/>
            <p:nvPr/>
          </p:nvGrpSpPr>
          <p:grpSpPr>
            <a:xfrm>
              <a:off x="0" y="0"/>
              <a:ext cx="14553221" cy="9581882"/>
              <a:chOff x="0" y="0"/>
              <a:chExt cx="5513070" cy="3629821"/>
            </a:xfrm>
          </p:grpSpPr>
          <p:sp>
            <p:nvSpPr>
              <p:cNvPr id="7" name="Freeform 7" descr="A small black sign with white text  AI-generated content may be incorrect."/>
              <p:cNvSpPr/>
              <p:nvPr/>
            </p:nvSpPr>
            <p:spPr>
              <a:xfrm>
                <a:off x="-1297" y="510"/>
                <a:ext cx="5514367" cy="3629311"/>
              </a:xfrm>
              <a:custGeom>
                <a:avLst/>
                <a:gdLst/>
                <a:ahLst/>
                <a:cxnLst/>
                <a:rect l="l" t="t" r="r" b="b"/>
                <a:pathLst>
                  <a:path w="5514367" h="3629311">
                    <a:moveTo>
                      <a:pt x="4989857" y="1579255"/>
                    </a:moveTo>
                    <a:cubicBezTo>
                      <a:pt x="5047007" y="1557169"/>
                      <a:pt x="5123207" y="1567562"/>
                      <a:pt x="5187977" y="1545477"/>
                    </a:cubicBezTo>
                    <a:cubicBezTo>
                      <a:pt x="5325137" y="1497408"/>
                      <a:pt x="5434357" y="1420758"/>
                      <a:pt x="5514367" y="1333715"/>
                    </a:cubicBezTo>
                    <a:cubicBezTo>
                      <a:pt x="5497857" y="1244074"/>
                      <a:pt x="5492777" y="1194707"/>
                      <a:pt x="5504207" y="1119356"/>
                    </a:cubicBezTo>
                    <a:cubicBezTo>
                      <a:pt x="5494047" y="1114159"/>
                      <a:pt x="5472457" y="1128450"/>
                      <a:pt x="5471187" y="1107664"/>
                    </a:cubicBezTo>
                    <a:cubicBezTo>
                      <a:pt x="5468647" y="1047903"/>
                      <a:pt x="5440707" y="1025817"/>
                      <a:pt x="5414037" y="975151"/>
                    </a:cubicBezTo>
                    <a:cubicBezTo>
                      <a:pt x="5209567" y="1005031"/>
                      <a:pt x="4837457" y="1168724"/>
                      <a:pt x="4616477" y="1154433"/>
                    </a:cubicBezTo>
                    <a:cubicBezTo>
                      <a:pt x="4752367" y="1055698"/>
                      <a:pt x="4850157" y="945270"/>
                      <a:pt x="4852697" y="799766"/>
                    </a:cubicBezTo>
                    <a:cubicBezTo>
                      <a:pt x="4841267" y="788073"/>
                      <a:pt x="4776497" y="780278"/>
                      <a:pt x="4761257" y="785475"/>
                    </a:cubicBezTo>
                    <a:cubicBezTo>
                      <a:pt x="4709187" y="775082"/>
                      <a:pt x="4655847" y="727013"/>
                      <a:pt x="4632987" y="697133"/>
                    </a:cubicBezTo>
                    <a:cubicBezTo>
                      <a:pt x="4611397" y="711423"/>
                      <a:pt x="4607587" y="695834"/>
                      <a:pt x="4588537" y="706227"/>
                    </a:cubicBezTo>
                    <a:cubicBezTo>
                      <a:pt x="4507257" y="642569"/>
                      <a:pt x="4335807" y="738705"/>
                      <a:pt x="4253257" y="678945"/>
                    </a:cubicBezTo>
                    <a:cubicBezTo>
                      <a:pt x="4291357" y="576312"/>
                      <a:pt x="4213887" y="552927"/>
                      <a:pt x="4161817" y="503560"/>
                    </a:cubicBezTo>
                    <a:cubicBezTo>
                      <a:pt x="4180867" y="423012"/>
                      <a:pt x="4133877" y="380141"/>
                      <a:pt x="4090697" y="304790"/>
                    </a:cubicBezTo>
                    <a:cubicBezTo>
                      <a:pt x="4037357" y="330773"/>
                      <a:pt x="4041167" y="290499"/>
                      <a:pt x="4047517" y="264516"/>
                    </a:cubicBezTo>
                    <a:cubicBezTo>
                      <a:pt x="4008147" y="276209"/>
                      <a:pt x="3984017" y="260619"/>
                      <a:pt x="3962427" y="239832"/>
                    </a:cubicBezTo>
                    <a:cubicBezTo>
                      <a:pt x="3886227" y="269713"/>
                      <a:pt x="3816377" y="271012"/>
                      <a:pt x="3755417" y="277508"/>
                    </a:cubicBezTo>
                    <a:cubicBezTo>
                      <a:pt x="3444267" y="311286"/>
                      <a:pt x="3058187" y="397029"/>
                      <a:pt x="2778787" y="411320"/>
                    </a:cubicBezTo>
                    <a:cubicBezTo>
                      <a:pt x="3035327" y="299593"/>
                      <a:pt x="3332507" y="228140"/>
                      <a:pt x="3521737" y="132003"/>
                    </a:cubicBezTo>
                    <a:cubicBezTo>
                      <a:pt x="3528087" y="77439"/>
                      <a:pt x="3526817" y="52755"/>
                      <a:pt x="3523007" y="2088"/>
                    </a:cubicBezTo>
                    <a:cubicBezTo>
                      <a:pt x="3318537" y="-15750"/>
                      <a:pt x="3004847" y="83935"/>
                      <a:pt x="2714017" y="177473"/>
                    </a:cubicBezTo>
                    <a:cubicBezTo>
                      <a:pt x="2039647" y="394431"/>
                      <a:pt x="1226847" y="641269"/>
                      <a:pt x="844577" y="1025817"/>
                    </a:cubicBezTo>
                    <a:cubicBezTo>
                      <a:pt x="854737" y="1082980"/>
                      <a:pt x="838227" y="1157031"/>
                      <a:pt x="880137" y="1206399"/>
                    </a:cubicBezTo>
                    <a:cubicBezTo>
                      <a:pt x="740437" y="1284348"/>
                      <a:pt x="580417" y="1354502"/>
                      <a:pt x="444527" y="1435049"/>
                    </a:cubicBezTo>
                    <a:cubicBezTo>
                      <a:pt x="449607" y="1502605"/>
                      <a:pt x="483897" y="1572759"/>
                      <a:pt x="497867" y="1584451"/>
                    </a:cubicBezTo>
                    <a:cubicBezTo>
                      <a:pt x="453417" y="1609135"/>
                      <a:pt x="521997" y="1590947"/>
                      <a:pt x="519457" y="1616930"/>
                    </a:cubicBezTo>
                    <a:cubicBezTo>
                      <a:pt x="500407" y="1626024"/>
                      <a:pt x="513107" y="1648110"/>
                      <a:pt x="485167" y="1654605"/>
                    </a:cubicBezTo>
                    <a:cubicBezTo>
                      <a:pt x="382297" y="1637716"/>
                      <a:pt x="267997" y="1719563"/>
                      <a:pt x="162587" y="1744246"/>
                    </a:cubicBezTo>
                    <a:cubicBezTo>
                      <a:pt x="158777" y="1761135"/>
                      <a:pt x="196877" y="1758537"/>
                      <a:pt x="172747" y="1772828"/>
                    </a:cubicBezTo>
                    <a:cubicBezTo>
                      <a:pt x="102897" y="1789717"/>
                      <a:pt x="95277" y="1827392"/>
                      <a:pt x="25427" y="1844281"/>
                    </a:cubicBezTo>
                    <a:cubicBezTo>
                      <a:pt x="22887" y="1859871"/>
                      <a:pt x="20347" y="1875460"/>
                      <a:pt x="24157" y="1893649"/>
                    </a:cubicBezTo>
                    <a:cubicBezTo>
                      <a:pt x="34317" y="1906640"/>
                      <a:pt x="95277" y="1891050"/>
                      <a:pt x="78767" y="1913136"/>
                    </a:cubicBezTo>
                    <a:cubicBezTo>
                      <a:pt x="41937" y="1926127"/>
                      <a:pt x="-1243" y="1922230"/>
                      <a:pt x="27" y="1958606"/>
                    </a:cubicBezTo>
                    <a:cubicBezTo>
                      <a:pt x="20347" y="1981991"/>
                      <a:pt x="62257" y="1966401"/>
                      <a:pt x="73687" y="2004076"/>
                    </a:cubicBezTo>
                    <a:cubicBezTo>
                      <a:pt x="64797" y="2022264"/>
                      <a:pt x="36857" y="2032657"/>
                      <a:pt x="44477" y="2056042"/>
                    </a:cubicBezTo>
                    <a:cubicBezTo>
                      <a:pt x="104167" y="2054743"/>
                      <a:pt x="157507" y="2066435"/>
                      <a:pt x="219737" y="2062538"/>
                    </a:cubicBezTo>
                    <a:cubicBezTo>
                      <a:pt x="200687" y="2072931"/>
                      <a:pt x="234977" y="2096316"/>
                      <a:pt x="285777" y="2085923"/>
                    </a:cubicBezTo>
                    <a:cubicBezTo>
                      <a:pt x="283237" y="2104111"/>
                      <a:pt x="238787" y="2106709"/>
                      <a:pt x="242597" y="2126196"/>
                    </a:cubicBezTo>
                    <a:cubicBezTo>
                      <a:pt x="316257" y="2111905"/>
                      <a:pt x="336577" y="2083324"/>
                      <a:pt x="405157" y="2072931"/>
                    </a:cubicBezTo>
                    <a:cubicBezTo>
                      <a:pt x="359437" y="2110606"/>
                      <a:pt x="301017" y="2169068"/>
                      <a:pt x="243867" y="2182059"/>
                    </a:cubicBezTo>
                    <a:cubicBezTo>
                      <a:pt x="227357" y="2205444"/>
                      <a:pt x="233707" y="2236624"/>
                      <a:pt x="224817" y="2261308"/>
                    </a:cubicBezTo>
                    <a:cubicBezTo>
                      <a:pt x="209577" y="2256111"/>
                      <a:pt x="210847" y="2337957"/>
                      <a:pt x="250217" y="2357445"/>
                    </a:cubicBezTo>
                    <a:cubicBezTo>
                      <a:pt x="299747" y="2344453"/>
                      <a:pt x="411507" y="2350949"/>
                      <a:pt x="483897" y="2366539"/>
                    </a:cubicBezTo>
                    <a:cubicBezTo>
                      <a:pt x="478817" y="2380829"/>
                      <a:pt x="462307" y="2391222"/>
                      <a:pt x="471197" y="2412009"/>
                    </a:cubicBezTo>
                    <a:cubicBezTo>
                      <a:pt x="495327" y="2421103"/>
                      <a:pt x="553747" y="2369137"/>
                      <a:pt x="577877" y="2388624"/>
                    </a:cubicBezTo>
                    <a:cubicBezTo>
                      <a:pt x="613437" y="2401615"/>
                      <a:pt x="549937" y="2414607"/>
                      <a:pt x="567717" y="2440590"/>
                    </a:cubicBezTo>
                    <a:cubicBezTo>
                      <a:pt x="803937" y="2319769"/>
                      <a:pt x="993167" y="2297684"/>
                      <a:pt x="1233197" y="2239222"/>
                    </a:cubicBezTo>
                    <a:cubicBezTo>
                      <a:pt x="965227" y="2358744"/>
                      <a:pt x="603277" y="2680932"/>
                      <a:pt x="596927" y="2786164"/>
                    </a:cubicBezTo>
                    <a:cubicBezTo>
                      <a:pt x="629947" y="2786164"/>
                      <a:pt x="657887" y="2793959"/>
                      <a:pt x="688367" y="2800454"/>
                    </a:cubicBezTo>
                    <a:cubicBezTo>
                      <a:pt x="678207" y="2827736"/>
                      <a:pt x="662967" y="2853719"/>
                      <a:pt x="660427" y="2883600"/>
                    </a:cubicBezTo>
                    <a:cubicBezTo>
                      <a:pt x="676937" y="2853719"/>
                      <a:pt x="735357" y="2839429"/>
                      <a:pt x="740437" y="2893993"/>
                    </a:cubicBezTo>
                    <a:cubicBezTo>
                      <a:pt x="699797" y="2897890"/>
                      <a:pt x="699797" y="2910882"/>
                      <a:pt x="699797" y="2942061"/>
                    </a:cubicBezTo>
                    <a:cubicBezTo>
                      <a:pt x="741707" y="2947258"/>
                      <a:pt x="806477" y="2909583"/>
                      <a:pt x="826797" y="2949856"/>
                    </a:cubicBezTo>
                    <a:cubicBezTo>
                      <a:pt x="800127" y="2966745"/>
                      <a:pt x="789967" y="2951155"/>
                      <a:pt x="764567" y="2965446"/>
                    </a:cubicBezTo>
                    <a:cubicBezTo>
                      <a:pt x="765837" y="2991429"/>
                      <a:pt x="791237" y="2971942"/>
                      <a:pt x="800127" y="2984933"/>
                    </a:cubicBezTo>
                    <a:cubicBezTo>
                      <a:pt x="726467" y="3016113"/>
                      <a:pt x="730277" y="3027805"/>
                      <a:pt x="706147" y="3069378"/>
                    </a:cubicBezTo>
                    <a:cubicBezTo>
                      <a:pt x="685827" y="3035600"/>
                      <a:pt x="632487" y="3252558"/>
                      <a:pt x="675667" y="3249959"/>
                    </a:cubicBezTo>
                    <a:cubicBezTo>
                      <a:pt x="640107" y="3287635"/>
                      <a:pt x="708687" y="3265549"/>
                      <a:pt x="725197" y="3279840"/>
                    </a:cubicBezTo>
                    <a:cubicBezTo>
                      <a:pt x="709957" y="3307122"/>
                      <a:pt x="744247" y="3314917"/>
                      <a:pt x="748057" y="3343498"/>
                    </a:cubicBezTo>
                    <a:cubicBezTo>
                      <a:pt x="767107" y="3348694"/>
                      <a:pt x="803937" y="3321413"/>
                      <a:pt x="802667" y="3362985"/>
                    </a:cubicBezTo>
                    <a:cubicBezTo>
                      <a:pt x="765837" y="3366883"/>
                      <a:pt x="777267" y="3356490"/>
                      <a:pt x="751867" y="3382473"/>
                    </a:cubicBezTo>
                    <a:cubicBezTo>
                      <a:pt x="742977" y="3373379"/>
                      <a:pt x="723927" y="3364285"/>
                      <a:pt x="704877" y="3383772"/>
                    </a:cubicBezTo>
                    <a:cubicBezTo>
                      <a:pt x="718847" y="3411054"/>
                      <a:pt x="713767" y="3431841"/>
                      <a:pt x="711227" y="3453926"/>
                    </a:cubicBezTo>
                    <a:cubicBezTo>
                      <a:pt x="778537" y="3442233"/>
                      <a:pt x="731547" y="3465618"/>
                      <a:pt x="793777" y="3470815"/>
                    </a:cubicBezTo>
                    <a:cubicBezTo>
                      <a:pt x="812827" y="3494200"/>
                      <a:pt x="784887" y="3500695"/>
                      <a:pt x="781077" y="3516285"/>
                    </a:cubicBezTo>
                    <a:cubicBezTo>
                      <a:pt x="902997" y="3520182"/>
                      <a:pt x="966497" y="3572148"/>
                      <a:pt x="1070637" y="3596832"/>
                    </a:cubicBezTo>
                    <a:cubicBezTo>
                      <a:pt x="1070637" y="3620217"/>
                      <a:pt x="1089687" y="3611123"/>
                      <a:pt x="1092227" y="3629311"/>
                    </a:cubicBezTo>
                    <a:cubicBezTo>
                      <a:pt x="1290347" y="3605926"/>
                      <a:pt x="1421157" y="3628012"/>
                      <a:pt x="1649757" y="3556559"/>
                    </a:cubicBezTo>
                    <a:cubicBezTo>
                      <a:pt x="1621817" y="3530576"/>
                      <a:pt x="1543077" y="3551362"/>
                      <a:pt x="1527837" y="3538371"/>
                    </a:cubicBezTo>
                    <a:cubicBezTo>
                      <a:pt x="1682777" y="3472114"/>
                      <a:pt x="1872007" y="3448729"/>
                      <a:pt x="2057427" y="3411054"/>
                    </a:cubicBezTo>
                    <a:cubicBezTo>
                      <a:pt x="2235227" y="3375977"/>
                      <a:pt x="2410487" y="3387669"/>
                      <a:pt x="2585747" y="3308421"/>
                    </a:cubicBezTo>
                    <a:cubicBezTo>
                      <a:pt x="2627657" y="3325310"/>
                      <a:pt x="2660677" y="3292832"/>
                      <a:pt x="2700047" y="3281139"/>
                    </a:cubicBezTo>
                    <a:cubicBezTo>
                      <a:pt x="2905787" y="3217481"/>
                      <a:pt x="3167407" y="3166814"/>
                      <a:pt x="3370607" y="3149925"/>
                    </a:cubicBezTo>
                    <a:cubicBezTo>
                      <a:pt x="3406167" y="3147327"/>
                      <a:pt x="3446807" y="3126540"/>
                      <a:pt x="3463317" y="3114848"/>
                    </a:cubicBezTo>
                    <a:cubicBezTo>
                      <a:pt x="3529357" y="3125241"/>
                      <a:pt x="3643657" y="3081070"/>
                      <a:pt x="3703347" y="3064181"/>
                    </a:cubicBezTo>
                    <a:cubicBezTo>
                      <a:pt x="3700807" y="3052489"/>
                      <a:pt x="3690647" y="3039497"/>
                      <a:pt x="3702077" y="3033002"/>
                    </a:cubicBezTo>
                    <a:cubicBezTo>
                      <a:pt x="3784627" y="3013515"/>
                      <a:pt x="3901467" y="2992728"/>
                      <a:pt x="3977667" y="2945959"/>
                    </a:cubicBezTo>
                    <a:cubicBezTo>
                      <a:pt x="3967507" y="2940762"/>
                      <a:pt x="3945917" y="2955053"/>
                      <a:pt x="3944647" y="2934266"/>
                    </a:cubicBezTo>
                    <a:cubicBezTo>
                      <a:pt x="4017037" y="2916078"/>
                      <a:pt x="4105937" y="2908283"/>
                      <a:pt x="4174517" y="2879702"/>
                    </a:cubicBezTo>
                    <a:cubicBezTo>
                      <a:pt x="4160547" y="2877104"/>
                      <a:pt x="4145307" y="2877104"/>
                      <a:pt x="4132607" y="2870608"/>
                    </a:cubicBezTo>
                    <a:cubicBezTo>
                      <a:pt x="4217697" y="2804352"/>
                      <a:pt x="4253257" y="2771873"/>
                      <a:pt x="4370097" y="2757582"/>
                    </a:cubicBezTo>
                    <a:cubicBezTo>
                      <a:pt x="4361207" y="2718608"/>
                      <a:pt x="4387877" y="2693924"/>
                      <a:pt x="4447567" y="2679633"/>
                    </a:cubicBezTo>
                    <a:cubicBezTo>
                      <a:pt x="4464077" y="2656249"/>
                      <a:pt x="4413277" y="2665343"/>
                      <a:pt x="4432327" y="2636761"/>
                    </a:cubicBezTo>
                    <a:cubicBezTo>
                      <a:pt x="4644417" y="2608180"/>
                      <a:pt x="4702837" y="2413308"/>
                      <a:pt x="4800627" y="2304179"/>
                    </a:cubicBezTo>
                    <a:cubicBezTo>
                      <a:pt x="4804437" y="2300282"/>
                      <a:pt x="4820947" y="2289889"/>
                      <a:pt x="4823487" y="2287290"/>
                    </a:cubicBezTo>
                    <a:cubicBezTo>
                      <a:pt x="4958107" y="2204145"/>
                      <a:pt x="5124477" y="2192453"/>
                      <a:pt x="5227347" y="2078128"/>
                    </a:cubicBezTo>
                    <a:cubicBezTo>
                      <a:pt x="5266717" y="1991085"/>
                      <a:pt x="5370857" y="1880657"/>
                      <a:pt x="5255287" y="1809204"/>
                    </a:cubicBezTo>
                    <a:cubicBezTo>
                      <a:pt x="5267987" y="1791016"/>
                      <a:pt x="5261637" y="1766332"/>
                      <a:pt x="5248937" y="1739050"/>
                    </a:cubicBezTo>
                    <a:cubicBezTo>
                      <a:pt x="5196867" y="1753341"/>
                      <a:pt x="4956837" y="1705272"/>
                      <a:pt x="4903497" y="1683186"/>
                    </a:cubicBezTo>
                    <a:cubicBezTo>
                      <a:pt x="4914927" y="1655904"/>
                      <a:pt x="4890797" y="1628622"/>
                      <a:pt x="4897147" y="1613032"/>
                    </a:cubicBezTo>
                    <a:cubicBezTo>
                      <a:pt x="4946677" y="1610434"/>
                      <a:pt x="4960647" y="1590947"/>
                      <a:pt x="4989857" y="1579255"/>
                    </a:cubicBezTo>
                    <a:close/>
                  </a:path>
                </a:pathLst>
              </a:custGeom>
              <a:blipFill>
                <a:blip r:embed="rId4"/>
                <a:stretch>
                  <a:fillRect l="-23" t="-706" r="-23" b="-704"/>
                </a:stretch>
              </a:blipFill>
            </p:spPr>
            <p:txBody>
              <a:bodyPr/>
              <a:lstStyle/>
              <a:p>
                <a:endParaRPr lang="en-US"/>
              </a:p>
            </p:txBody>
          </p:sp>
        </p:grpSp>
      </p:grpSp>
      <p:grpSp>
        <p:nvGrpSpPr>
          <p:cNvPr id="8" name="Group 8"/>
          <p:cNvGrpSpPr/>
          <p:nvPr/>
        </p:nvGrpSpPr>
        <p:grpSpPr>
          <a:xfrm>
            <a:off x="759857" y="1300907"/>
            <a:ext cx="6506155" cy="7685186"/>
            <a:chOff x="0" y="0"/>
            <a:chExt cx="8674874" cy="10246914"/>
          </a:xfrm>
        </p:grpSpPr>
        <p:sp>
          <p:nvSpPr>
            <p:cNvPr id="9" name="TextBox 9"/>
            <p:cNvSpPr txBox="1"/>
            <p:nvPr/>
          </p:nvSpPr>
          <p:spPr>
            <a:xfrm>
              <a:off x="0" y="0"/>
              <a:ext cx="8674874" cy="1422400"/>
            </a:xfrm>
            <a:prstGeom prst="rect">
              <a:avLst/>
            </a:prstGeom>
          </p:spPr>
          <p:txBody>
            <a:bodyPr lIns="0" tIns="0" rIns="0" bIns="0" rtlCol="0" anchor="t">
              <a:spAutoFit/>
            </a:bodyPr>
            <a:lstStyle/>
            <a:p>
              <a:pPr marL="764654" lvl="1" indent="-382327" algn="l">
                <a:lnSpc>
                  <a:spcPts val="4250"/>
                </a:lnSpc>
                <a:buFont typeface="Arial"/>
                <a:buChar char="•"/>
              </a:pPr>
              <a:r>
                <a:rPr lang="en-US" sz="3541" spc="-141">
                  <a:solidFill>
                    <a:srgbClr val="000000"/>
                  </a:solidFill>
                  <a:latin typeface="Bitter"/>
                  <a:ea typeface="Bitter"/>
                  <a:cs typeface="Bitter"/>
                  <a:sym typeface="Bitter"/>
                </a:rPr>
                <a:t>What are other examples of gateway bullying behaviors?</a:t>
              </a:r>
            </a:p>
          </p:txBody>
        </p:sp>
        <p:sp>
          <p:nvSpPr>
            <p:cNvPr id="10" name="TextBox 10"/>
            <p:cNvSpPr txBox="1"/>
            <p:nvPr/>
          </p:nvSpPr>
          <p:spPr>
            <a:xfrm>
              <a:off x="0" y="1747087"/>
              <a:ext cx="8674874" cy="8499827"/>
            </a:xfrm>
            <a:prstGeom prst="rect">
              <a:avLst/>
            </a:prstGeom>
          </p:spPr>
          <p:txBody>
            <a:bodyPr lIns="0" tIns="0" rIns="0" bIns="0" rtlCol="0" anchor="t">
              <a:spAutoFit/>
            </a:bodyPr>
            <a:lstStyle/>
            <a:p>
              <a:pPr marL="764654" lvl="1" indent="-382327" algn="l">
                <a:lnSpc>
                  <a:spcPts val="4604"/>
                </a:lnSpc>
                <a:buFont typeface="Arial"/>
                <a:buChar char="•"/>
              </a:pPr>
              <a:r>
                <a:rPr lang="en-US" sz="3541" spc="-141">
                  <a:solidFill>
                    <a:srgbClr val="000000"/>
                  </a:solidFill>
                  <a:latin typeface="Bitter"/>
                  <a:ea typeface="Bitter"/>
                  <a:cs typeface="Bitter"/>
                  <a:sym typeface="Bitter"/>
                </a:rPr>
                <a:t>What are appropriate responses/consequences to address these behaviors?</a:t>
              </a:r>
            </a:p>
            <a:p>
              <a:pPr marL="0" lvl="0" indent="0" algn="l">
                <a:lnSpc>
                  <a:spcPts val="4604"/>
                </a:lnSpc>
              </a:pPr>
              <a:endParaRPr lang="en-US" sz="3541" spc="-141">
                <a:solidFill>
                  <a:srgbClr val="000000"/>
                </a:solidFill>
                <a:latin typeface="Bitter"/>
                <a:ea typeface="Bitter"/>
                <a:cs typeface="Bitter"/>
                <a:sym typeface="Bitter"/>
              </a:endParaRPr>
            </a:p>
            <a:p>
              <a:pPr marL="764654" lvl="1" indent="-382327" algn="l">
                <a:lnSpc>
                  <a:spcPts val="4604"/>
                </a:lnSpc>
                <a:buFont typeface="Arial"/>
                <a:buChar char="•"/>
              </a:pPr>
              <a:r>
                <a:rPr lang="en-US" sz="3541" spc="-141">
                  <a:solidFill>
                    <a:srgbClr val="000000"/>
                  </a:solidFill>
                  <a:latin typeface="Bitter"/>
                  <a:ea typeface="Bitter"/>
                  <a:cs typeface="Bitter"/>
                  <a:sym typeface="Bitter"/>
                </a:rPr>
                <a:t>How does free will play into bullying?</a:t>
              </a:r>
            </a:p>
            <a:p>
              <a:pPr marL="0" lvl="0" indent="0" algn="l">
                <a:lnSpc>
                  <a:spcPts val="4604"/>
                </a:lnSpc>
              </a:pPr>
              <a:endParaRPr lang="en-US" sz="3541" spc="-141">
                <a:solidFill>
                  <a:srgbClr val="000000"/>
                </a:solidFill>
                <a:latin typeface="Bitter"/>
                <a:ea typeface="Bitter"/>
                <a:cs typeface="Bitter"/>
                <a:sym typeface="Bitter"/>
              </a:endParaRPr>
            </a:p>
            <a:p>
              <a:pPr marL="764654" lvl="1" indent="-382327" algn="l">
                <a:lnSpc>
                  <a:spcPts val="4604"/>
                </a:lnSpc>
                <a:buFont typeface="Arial"/>
                <a:buChar char="•"/>
              </a:pPr>
              <a:r>
                <a:rPr lang="en-US" sz="3541" spc="-141">
                  <a:solidFill>
                    <a:srgbClr val="000000"/>
                  </a:solidFill>
                  <a:latin typeface="Bitter"/>
                  <a:ea typeface="Bitter"/>
                  <a:cs typeface="Bitter"/>
                  <a:sym typeface="Bitter"/>
                </a:rPr>
                <a:t>How would you respond to a child who bullies people and thinks God no longer loves them?</a:t>
              </a:r>
            </a:p>
          </p:txBody>
        </p:sp>
      </p:grpSp>
      <p:sp>
        <p:nvSpPr>
          <p:cNvPr id="11" name="TextBox 11"/>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Canva Sans"/>
                <a:ea typeface="Canva Sans"/>
                <a:cs typeface="Canva Sans"/>
                <a:sym typeface="Canva Sans"/>
              </a:rPr>
              <a:t>20</a:t>
            </a:r>
          </a:p>
        </p:txBody>
      </p:sp>
      <p:sp>
        <p:nvSpPr>
          <p:cNvPr id="12" name="TextBox 12"/>
          <p:cNvSpPr txBox="1"/>
          <p:nvPr/>
        </p:nvSpPr>
        <p:spPr>
          <a:xfrm>
            <a:off x="7739583" y="9984741"/>
            <a:ext cx="2808833" cy="302259"/>
          </a:xfrm>
          <a:prstGeom prst="rect">
            <a:avLst/>
          </a:prstGeom>
        </p:spPr>
        <p:txBody>
          <a:bodyPr lIns="0" tIns="0" rIns="0" bIns="0" rtlCol="0" anchor="t">
            <a:spAutoFit/>
          </a:bodyPr>
          <a:lstStyle/>
          <a:p>
            <a:pPr algn="ctr">
              <a:lnSpc>
                <a:spcPts val="2240"/>
              </a:lnSpc>
            </a:pPr>
            <a:r>
              <a:rPr lang="en-US" sz="1600" spc="16">
                <a:solidFill>
                  <a:srgbClr val="000000"/>
                </a:solidFill>
                <a:latin typeface="Palatino"/>
                <a:ea typeface="Palatino"/>
                <a:cs typeface="Palatino"/>
                <a:sym typeface="Palatino"/>
              </a:rPr>
              <a:t>© Archdiocese of Omaha 2026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627583" y="525359"/>
            <a:ext cx="15032834" cy="8559079"/>
            <a:chOff x="0" y="0"/>
            <a:chExt cx="20043778" cy="11412106"/>
          </a:xfrm>
        </p:grpSpPr>
        <p:grpSp>
          <p:nvGrpSpPr>
            <p:cNvPr id="4" name="Group 4"/>
            <p:cNvGrpSpPr/>
            <p:nvPr/>
          </p:nvGrpSpPr>
          <p:grpSpPr>
            <a:xfrm>
              <a:off x="0" y="0"/>
              <a:ext cx="20037426" cy="1742321"/>
              <a:chOff x="0" y="0"/>
              <a:chExt cx="20037426" cy="1742321"/>
            </a:xfrm>
          </p:grpSpPr>
          <p:sp>
            <p:nvSpPr>
              <p:cNvPr id="5" name="Freeform 5"/>
              <p:cNvSpPr/>
              <p:nvPr/>
            </p:nvSpPr>
            <p:spPr>
              <a:xfrm>
                <a:off x="0" y="0"/>
                <a:ext cx="20037427" cy="1742321"/>
              </a:xfrm>
              <a:custGeom>
                <a:avLst/>
                <a:gdLst/>
                <a:ahLst/>
                <a:cxnLst/>
                <a:rect l="l" t="t" r="r" b="b"/>
                <a:pathLst>
                  <a:path w="20037427" h="1742321">
                    <a:moveTo>
                      <a:pt x="0" y="0"/>
                    </a:moveTo>
                    <a:lnTo>
                      <a:pt x="20037427" y="0"/>
                    </a:lnTo>
                    <a:lnTo>
                      <a:pt x="20037427" y="1742321"/>
                    </a:lnTo>
                    <a:lnTo>
                      <a:pt x="0" y="1742321"/>
                    </a:lnTo>
                    <a:close/>
                  </a:path>
                </a:pathLst>
              </a:custGeom>
            </p:spPr>
            <p:txBody>
              <a:bodyPr/>
              <a:lstStyle/>
              <a:p>
                <a:endParaRPr lang="en-US"/>
              </a:p>
            </p:txBody>
          </p:sp>
          <p:sp>
            <p:nvSpPr>
              <p:cNvPr id="6" name="TextBox 6"/>
              <p:cNvSpPr txBox="1"/>
              <p:nvPr/>
            </p:nvSpPr>
            <p:spPr>
              <a:xfrm>
                <a:off x="0" y="0"/>
                <a:ext cx="20037426" cy="1742321"/>
              </a:xfrm>
              <a:prstGeom prst="rect">
                <a:avLst/>
              </a:prstGeom>
            </p:spPr>
            <p:txBody>
              <a:bodyPr lIns="0" tIns="0" rIns="0" bIns="0" rtlCol="0" anchor="t"/>
              <a:lstStyle/>
              <a:p>
                <a:pPr algn="ctr">
                  <a:lnSpc>
                    <a:spcPts val="7200"/>
                  </a:lnSpc>
                </a:pPr>
                <a:r>
                  <a:rPr lang="en-US" sz="6000" spc="-240">
                    <a:solidFill>
                      <a:srgbClr val="000000"/>
                    </a:solidFill>
                    <a:latin typeface="Bitter"/>
                    <a:ea typeface="Bitter"/>
                    <a:cs typeface="Bitter"/>
                    <a:sym typeface="Bitter"/>
                  </a:rPr>
                  <a:t>In Person vs. Online Bullying</a:t>
                </a:r>
              </a:p>
            </p:txBody>
          </p:sp>
        </p:grpSp>
        <p:grpSp>
          <p:nvGrpSpPr>
            <p:cNvPr id="7" name="Group 7"/>
            <p:cNvGrpSpPr/>
            <p:nvPr/>
          </p:nvGrpSpPr>
          <p:grpSpPr>
            <a:xfrm>
              <a:off x="121920" y="1742321"/>
              <a:ext cx="9214376" cy="1152524"/>
              <a:chOff x="0" y="0"/>
              <a:chExt cx="9214376" cy="1152524"/>
            </a:xfrm>
          </p:grpSpPr>
          <p:sp>
            <p:nvSpPr>
              <p:cNvPr id="8" name="Freeform 8"/>
              <p:cNvSpPr/>
              <p:nvPr/>
            </p:nvSpPr>
            <p:spPr>
              <a:xfrm>
                <a:off x="0" y="0"/>
                <a:ext cx="9214376" cy="1152524"/>
              </a:xfrm>
              <a:custGeom>
                <a:avLst/>
                <a:gdLst/>
                <a:ahLst/>
                <a:cxnLst/>
                <a:rect l="l" t="t" r="r" b="b"/>
                <a:pathLst>
                  <a:path w="9214376" h="1152524">
                    <a:moveTo>
                      <a:pt x="0" y="0"/>
                    </a:moveTo>
                    <a:lnTo>
                      <a:pt x="9214376" y="0"/>
                    </a:lnTo>
                    <a:lnTo>
                      <a:pt x="9214376" y="1152524"/>
                    </a:lnTo>
                    <a:lnTo>
                      <a:pt x="0" y="1152524"/>
                    </a:lnTo>
                    <a:close/>
                  </a:path>
                </a:pathLst>
              </a:custGeom>
            </p:spPr>
            <p:txBody>
              <a:bodyPr/>
              <a:lstStyle/>
              <a:p>
                <a:endParaRPr lang="en-US"/>
              </a:p>
            </p:txBody>
          </p:sp>
          <p:sp>
            <p:nvSpPr>
              <p:cNvPr id="9" name="TextBox 9"/>
              <p:cNvSpPr txBox="1"/>
              <p:nvPr/>
            </p:nvSpPr>
            <p:spPr>
              <a:xfrm>
                <a:off x="0" y="0"/>
                <a:ext cx="9214376" cy="1152524"/>
              </a:xfrm>
              <a:prstGeom prst="rect">
                <a:avLst/>
              </a:prstGeom>
            </p:spPr>
            <p:txBody>
              <a:bodyPr lIns="0" tIns="0" rIns="0" bIns="0" rtlCol="0" anchor="b"/>
              <a:lstStyle/>
              <a:p>
                <a:pPr algn="l">
                  <a:lnSpc>
                    <a:spcPts val="5040"/>
                  </a:lnSpc>
                </a:pPr>
                <a:r>
                  <a:rPr lang="en-US" sz="4200" spc="-168">
                    <a:solidFill>
                      <a:srgbClr val="000000"/>
                    </a:solidFill>
                    <a:latin typeface="Bitter"/>
                    <a:ea typeface="Bitter"/>
                    <a:cs typeface="Bitter"/>
                    <a:sym typeface="Bitter"/>
                  </a:rPr>
                  <a:t>In Person</a:t>
                </a:r>
              </a:p>
            </p:txBody>
          </p:sp>
        </p:grpSp>
        <p:sp>
          <p:nvSpPr>
            <p:cNvPr id="10" name="TextBox 10"/>
            <p:cNvSpPr txBox="1"/>
            <p:nvPr/>
          </p:nvSpPr>
          <p:spPr>
            <a:xfrm>
              <a:off x="0" y="3341891"/>
              <a:ext cx="9546272" cy="8070215"/>
            </a:xfrm>
            <a:prstGeom prst="rect">
              <a:avLst/>
            </a:prstGeom>
          </p:spPr>
          <p:txBody>
            <a:bodyPr lIns="0" tIns="0" rIns="0" bIns="0" rtlCol="0" anchor="t">
              <a:spAutoFit/>
            </a:bodyPr>
            <a:lstStyle/>
            <a:p>
              <a:pPr marL="579120" lvl="1" indent="-289560" algn="l">
                <a:lnSpc>
                  <a:spcPts val="4800"/>
                </a:lnSpc>
                <a:buFont typeface="Arial"/>
                <a:buChar char="•"/>
              </a:pPr>
              <a:r>
                <a:rPr lang="en-US" sz="3200">
                  <a:solidFill>
                    <a:srgbClr val="000000"/>
                  </a:solidFill>
                  <a:latin typeface="Bitter"/>
                  <a:ea typeface="Bitter"/>
                  <a:cs typeface="Bitter"/>
                  <a:sym typeface="Bitter"/>
                </a:rPr>
                <a:t>Opportunity to be witnessed and see the reaction of the person targeted </a:t>
              </a:r>
            </a:p>
            <a:p>
              <a:pPr marL="579120" lvl="1" indent="-289560" algn="l">
                <a:lnSpc>
                  <a:spcPts val="4800"/>
                </a:lnSpc>
                <a:buFont typeface="Arial"/>
                <a:buChar char="•"/>
              </a:pPr>
              <a:r>
                <a:rPr lang="en-US" sz="3200">
                  <a:solidFill>
                    <a:srgbClr val="000000"/>
                  </a:solidFill>
                  <a:latin typeface="Bitter"/>
                  <a:ea typeface="Bitter"/>
                  <a:cs typeface="Bitter"/>
                  <a:sym typeface="Bitter"/>
                </a:rPr>
                <a:t>Is usually at school or events </a:t>
              </a:r>
            </a:p>
            <a:p>
              <a:pPr marL="579120" lvl="1" indent="-289560" algn="l">
                <a:lnSpc>
                  <a:spcPts val="4800"/>
                </a:lnSpc>
                <a:buFont typeface="Arial"/>
                <a:buChar char="•"/>
              </a:pPr>
              <a:r>
                <a:rPr lang="en-US" sz="3200">
                  <a:solidFill>
                    <a:srgbClr val="000000"/>
                  </a:solidFill>
                  <a:latin typeface="Bitter"/>
                  <a:ea typeface="Bitter"/>
                  <a:cs typeface="Bitter"/>
                  <a:sym typeface="Bitter"/>
                </a:rPr>
                <a:t>Sometimes there are visible injuries </a:t>
              </a:r>
            </a:p>
            <a:p>
              <a:pPr marL="579120" lvl="1" indent="-289560" algn="l">
                <a:lnSpc>
                  <a:spcPts val="4800"/>
                </a:lnSpc>
                <a:buFont typeface="Arial"/>
                <a:buChar char="•"/>
              </a:pPr>
              <a:r>
                <a:rPr lang="en-US" sz="3200">
                  <a:solidFill>
                    <a:srgbClr val="000000"/>
                  </a:solidFill>
                  <a:latin typeface="Bitter"/>
                  <a:ea typeface="Bitter"/>
                  <a:cs typeface="Bitter"/>
                  <a:sym typeface="Bitter"/>
                </a:rPr>
                <a:t>Adults are more likely to intervene when the bullying is in person</a:t>
              </a:r>
            </a:p>
            <a:p>
              <a:pPr marL="579120" lvl="1" indent="-289560" algn="l">
                <a:lnSpc>
                  <a:spcPts val="4800"/>
                </a:lnSpc>
              </a:pPr>
              <a:endParaRPr lang="en-US" sz="3200">
                <a:solidFill>
                  <a:srgbClr val="000000"/>
                </a:solidFill>
                <a:latin typeface="Bitter"/>
                <a:ea typeface="Bitter"/>
                <a:cs typeface="Bitter"/>
                <a:sym typeface="Bitter"/>
              </a:endParaRPr>
            </a:p>
          </p:txBody>
        </p:sp>
        <p:grpSp>
          <p:nvGrpSpPr>
            <p:cNvPr id="11" name="Group 11"/>
            <p:cNvGrpSpPr/>
            <p:nvPr/>
          </p:nvGrpSpPr>
          <p:grpSpPr>
            <a:xfrm>
              <a:off x="10792352" y="1742321"/>
              <a:ext cx="9245074" cy="1152524"/>
              <a:chOff x="0" y="0"/>
              <a:chExt cx="9245074" cy="1152524"/>
            </a:xfrm>
          </p:grpSpPr>
          <p:sp>
            <p:nvSpPr>
              <p:cNvPr id="12" name="Freeform 12"/>
              <p:cNvSpPr/>
              <p:nvPr/>
            </p:nvSpPr>
            <p:spPr>
              <a:xfrm>
                <a:off x="0" y="0"/>
                <a:ext cx="9245074" cy="1152524"/>
              </a:xfrm>
              <a:custGeom>
                <a:avLst/>
                <a:gdLst/>
                <a:ahLst/>
                <a:cxnLst/>
                <a:rect l="l" t="t" r="r" b="b"/>
                <a:pathLst>
                  <a:path w="9245074" h="1152524">
                    <a:moveTo>
                      <a:pt x="0" y="0"/>
                    </a:moveTo>
                    <a:lnTo>
                      <a:pt x="9245074" y="0"/>
                    </a:lnTo>
                    <a:lnTo>
                      <a:pt x="9245074" y="1152524"/>
                    </a:lnTo>
                    <a:lnTo>
                      <a:pt x="0" y="1152524"/>
                    </a:lnTo>
                    <a:close/>
                  </a:path>
                </a:pathLst>
              </a:custGeom>
            </p:spPr>
            <p:txBody>
              <a:bodyPr/>
              <a:lstStyle/>
              <a:p>
                <a:endParaRPr lang="en-US"/>
              </a:p>
            </p:txBody>
          </p:sp>
          <p:sp>
            <p:nvSpPr>
              <p:cNvPr id="13" name="TextBox 13"/>
              <p:cNvSpPr txBox="1"/>
              <p:nvPr/>
            </p:nvSpPr>
            <p:spPr>
              <a:xfrm>
                <a:off x="0" y="0"/>
                <a:ext cx="9245074" cy="1152524"/>
              </a:xfrm>
              <a:prstGeom prst="rect">
                <a:avLst/>
              </a:prstGeom>
            </p:spPr>
            <p:txBody>
              <a:bodyPr lIns="0" tIns="0" rIns="0" bIns="0" rtlCol="0" anchor="b"/>
              <a:lstStyle/>
              <a:p>
                <a:pPr algn="l">
                  <a:lnSpc>
                    <a:spcPts val="5040"/>
                  </a:lnSpc>
                </a:pPr>
                <a:r>
                  <a:rPr lang="en-US" sz="4200" spc="-168">
                    <a:solidFill>
                      <a:srgbClr val="000000"/>
                    </a:solidFill>
                    <a:latin typeface="Bitter"/>
                    <a:ea typeface="Bitter"/>
                    <a:cs typeface="Bitter"/>
                    <a:sym typeface="Bitter"/>
                  </a:rPr>
                  <a:t>Online</a:t>
                </a:r>
              </a:p>
            </p:txBody>
          </p:sp>
        </p:grpSp>
        <p:sp>
          <p:nvSpPr>
            <p:cNvPr id="14" name="TextBox 14"/>
            <p:cNvSpPr txBox="1"/>
            <p:nvPr/>
          </p:nvSpPr>
          <p:spPr>
            <a:xfrm>
              <a:off x="10497506" y="3341891"/>
              <a:ext cx="9546272" cy="8070215"/>
            </a:xfrm>
            <a:prstGeom prst="rect">
              <a:avLst/>
            </a:prstGeom>
          </p:spPr>
          <p:txBody>
            <a:bodyPr lIns="0" tIns="0" rIns="0" bIns="0" rtlCol="0" anchor="t">
              <a:spAutoFit/>
            </a:bodyPr>
            <a:lstStyle/>
            <a:p>
              <a:pPr marL="579120" lvl="1" indent="-289560" algn="l">
                <a:lnSpc>
                  <a:spcPts val="4800"/>
                </a:lnSpc>
                <a:buFont typeface="Arial"/>
                <a:buChar char="•"/>
              </a:pPr>
              <a:r>
                <a:rPr lang="en-US" sz="3200">
                  <a:solidFill>
                    <a:srgbClr val="000000"/>
                  </a:solidFill>
                  <a:latin typeface="Bitter"/>
                  <a:ea typeface="Bitter"/>
                  <a:cs typeface="Bitter"/>
                  <a:sym typeface="Bitter"/>
                </a:rPr>
                <a:t>Online can be worse because it is 24/7 in today’s culture</a:t>
              </a:r>
            </a:p>
            <a:p>
              <a:pPr marL="579120" lvl="1" indent="-289560" algn="l">
                <a:lnSpc>
                  <a:spcPts val="4800"/>
                </a:lnSpc>
                <a:buFont typeface="Arial"/>
                <a:buChar char="•"/>
              </a:pPr>
              <a:r>
                <a:rPr lang="en-US" sz="3200">
                  <a:solidFill>
                    <a:srgbClr val="000000"/>
                  </a:solidFill>
                  <a:latin typeface="Bitter"/>
                  <a:ea typeface="Bitter"/>
                  <a:cs typeface="Bitter"/>
                  <a:sym typeface="Bitter"/>
                </a:rPr>
                <a:t>No one witnesses how the cruel statements affect the person targeted</a:t>
              </a:r>
            </a:p>
            <a:p>
              <a:pPr marL="579120" lvl="1" indent="-289560" algn="l">
                <a:lnSpc>
                  <a:spcPts val="4800"/>
                </a:lnSpc>
                <a:buFont typeface="Arial"/>
                <a:buChar char="•"/>
              </a:pPr>
              <a:r>
                <a:rPr lang="en-US" sz="3200">
                  <a:solidFill>
                    <a:srgbClr val="000000"/>
                  </a:solidFill>
                  <a:latin typeface="Bitter"/>
                  <a:ea typeface="Bitter"/>
                  <a:cs typeface="Bitter"/>
                  <a:sym typeface="Bitter"/>
                </a:rPr>
                <a:t>The injuries are not visible </a:t>
              </a:r>
            </a:p>
            <a:p>
              <a:pPr marL="579120" lvl="1" indent="-289560" algn="l">
                <a:lnSpc>
                  <a:spcPts val="4800"/>
                </a:lnSpc>
                <a:buFont typeface="Arial"/>
                <a:buChar char="•"/>
              </a:pPr>
              <a:r>
                <a:rPr lang="en-US" sz="3200">
                  <a:solidFill>
                    <a:srgbClr val="000000"/>
                  </a:solidFill>
                  <a:latin typeface="Bitter"/>
                  <a:ea typeface="Bitter"/>
                  <a:cs typeface="Bitter"/>
                  <a:sym typeface="Bitter"/>
                </a:rPr>
                <a:t>Although online bullying can happen during school hours it is more prevalent after hours</a:t>
              </a:r>
            </a:p>
            <a:p>
              <a:pPr marL="579120" lvl="1" indent="-289560" algn="l">
                <a:lnSpc>
                  <a:spcPts val="4800"/>
                </a:lnSpc>
              </a:pPr>
              <a:endParaRPr lang="en-US" sz="3200">
                <a:solidFill>
                  <a:srgbClr val="000000"/>
                </a:solidFill>
                <a:latin typeface="Bitter"/>
                <a:ea typeface="Bitter"/>
                <a:cs typeface="Bitter"/>
                <a:sym typeface="Bitter"/>
              </a:endParaRPr>
            </a:p>
          </p:txBody>
        </p:sp>
      </p:grpSp>
      <p:sp>
        <p:nvSpPr>
          <p:cNvPr id="15" name="TextBox 15"/>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Canva Sans"/>
                <a:ea typeface="Canva Sans"/>
                <a:cs typeface="Canva Sans"/>
                <a:sym typeface="Canva Sans"/>
              </a:rPr>
              <a:t>21</a:t>
            </a:r>
          </a:p>
        </p:txBody>
      </p:sp>
      <p:sp>
        <p:nvSpPr>
          <p:cNvPr id="16" name="TextBox 16"/>
          <p:cNvSpPr txBox="1"/>
          <p:nvPr/>
        </p:nvSpPr>
        <p:spPr>
          <a:xfrm>
            <a:off x="7739583" y="9984741"/>
            <a:ext cx="2808833" cy="302259"/>
          </a:xfrm>
          <a:prstGeom prst="rect">
            <a:avLst/>
          </a:prstGeom>
        </p:spPr>
        <p:txBody>
          <a:bodyPr lIns="0" tIns="0" rIns="0" bIns="0" rtlCol="0" anchor="t">
            <a:spAutoFit/>
          </a:bodyPr>
          <a:lstStyle/>
          <a:p>
            <a:pPr algn="ctr">
              <a:lnSpc>
                <a:spcPts val="2240"/>
              </a:lnSpc>
            </a:pPr>
            <a:r>
              <a:rPr lang="en-US" sz="1600" spc="16">
                <a:solidFill>
                  <a:srgbClr val="FFFFFF"/>
                </a:solidFill>
                <a:latin typeface="Palatino"/>
                <a:ea typeface="Palatino"/>
                <a:cs typeface="Palatino"/>
                <a:sym typeface="Palatino"/>
              </a:rPr>
              <a:t>© Archdiocese of Omaha 2026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AutoShape 3"/>
          <p:cNvSpPr/>
          <p:nvPr/>
        </p:nvSpPr>
        <p:spPr>
          <a:xfrm>
            <a:off x="1320464" y="1213786"/>
            <a:ext cx="15647072" cy="7641502"/>
          </a:xfrm>
          <a:prstGeom prst="rect">
            <a:avLst/>
          </a:prstGeom>
          <a:solidFill>
            <a:srgbClr val="FFFFFF"/>
          </a:solidFill>
        </p:spPr>
        <p:txBody>
          <a:bodyPr/>
          <a:lstStyle/>
          <a:p>
            <a:endParaRPr lang="en-US"/>
          </a:p>
        </p:txBody>
      </p:sp>
      <p:grpSp>
        <p:nvGrpSpPr>
          <p:cNvPr id="4" name="Group 4"/>
          <p:cNvGrpSpPr/>
          <p:nvPr/>
        </p:nvGrpSpPr>
        <p:grpSpPr>
          <a:xfrm rot="-5400000">
            <a:off x="13789926" y="6069667"/>
            <a:ext cx="5602474" cy="5602474"/>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0C0C0"/>
            </a:solidFill>
          </p:spPr>
          <p:txBody>
            <a:bodyPr/>
            <a:lstStyle/>
            <a:p>
              <a:endParaRPr lang="en-US"/>
            </a:p>
          </p:txBody>
        </p:sp>
      </p:grpSp>
      <p:sp>
        <p:nvSpPr>
          <p:cNvPr id="6" name="AutoShape 6"/>
          <p:cNvSpPr/>
          <p:nvPr/>
        </p:nvSpPr>
        <p:spPr>
          <a:xfrm rot="5400000">
            <a:off x="5551316" y="4640052"/>
            <a:ext cx="1502102" cy="9963806"/>
          </a:xfrm>
          <a:prstGeom prst="rect">
            <a:avLst/>
          </a:prstGeom>
          <a:solidFill>
            <a:srgbClr val="838182"/>
          </a:solidFill>
        </p:spPr>
        <p:txBody>
          <a:bodyPr/>
          <a:lstStyle/>
          <a:p>
            <a:endParaRPr lang="en-US"/>
          </a:p>
        </p:txBody>
      </p:sp>
      <p:grpSp>
        <p:nvGrpSpPr>
          <p:cNvPr id="7" name="Group 7"/>
          <p:cNvGrpSpPr/>
          <p:nvPr/>
        </p:nvGrpSpPr>
        <p:grpSpPr>
          <a:xfrm>
            <a:off x="0" y="6605314"/>
            <a:ext cx="3687586" cy="3681686"/>
            <a:chOff x="0" y="0"/>
            <a:chExt cx="6350000" cy="6339840"/>
          </a:xfrm>
        </p:grpSpPr>
        <p:sp>
          <p:nvSpPr>
            <p:cNvPr id="8" name="Freeform 8"/>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C0C0C0"/>
            </a:solidFill>
          </p:spPr>
          <p:txBody>
            <a:bodyPr/>
            <a:lstStyle/>
            <a:p>
              <a:endParaRPr lang="en-US"/>
            </a:p>
          </p:txBody>
        </p:sp>
      </p:grpSp>
      <p:grpSp>
        <p:nvGrpSpPr>
          <p:cNvPr id="9" name="Group 9"/>
          <p:cNvGrpSpPr/>
          <p:nvPr/>
        </p:nvGrpSpPr>
        <p:grpSpPr>
          <a:xfrm>
            <a:off x="14019649" y="6283784"/>
            <a:ext cx="5143029" cy="5143008"/>
            <a:chOff x="0" y="0"/>
            <a:chExt cx="6350000" cy="6349975"/>
          </a:xfrm>
        </p:grpSpPr>
        <p:sp>
          <p:nvSpPr>
            <p:cNvPr id="10" name="Freeform 10" descr="A broken glasses on a table  AI-generated content may be incorrect."/>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24947" r="-24947"/>
              </a:stretch>
            </a:blipFill>
          </p:spPr>
          <p:txBody>
            <a:bodyPr/>
            <a:lstStyle/>
            <a:p>
              <a:endParaRPr lang="en-US"/>
            </a:p>
          </p:txBody>
        </p:sp>
      </p:grpSp>
      <p:grpSp>
        <p:nvGrpSpPr>
          <p:cNvPr id="11" name="Group 11"/>
          <p:cNvGrpSpPr/>
          <p:nvPr/>
        </p:nvGrpSpPr>
        <p:grpSpPr>
          <a:xfrm>
            <a:off x="4560868" y="1734409"/>
            <a:ext cx="9166264" cy="6144027"/>
            <a:chOff x="0" y="0"/>
            <a:chExt cx="12221686" cy="8192036"/>
          </a:xfrm>
        </p:grpSpPr>
        <p:sp>
          <p:nvSpPr>
            <p:cNvPr id="12" name="TextBox 12"/>
            <p:cNvSpPr txBox="1"/>
            <p:nvPr/>
          </p:nvSpPr>
          <p:spPr>
            <a:xfrm>
              <a:off x="0" y="19050"/>
              <a:ext cx="12221686" cy="1068070"/>
            </a:xfrm>
            <a:prstGeom prst="rect">
              <a:avLst/>
            </a:prstGeom>
          </p:spPr>
          <p:txBody>
            <a:bodyPr lIns="0" tIns="0" rIns="0" bIns="0" rtlCol="0" anchor="t">
              <a:spAutoFit/>
            </a:bodyPr>
            <a:lstStyle/>
            <a:p>
              <a:pPr marL="0" lvl="0" indent="0" algn="l">
                <a:lnSpc>
                  <a:spcPts val="6209"/>
                </a:lnSpc>
              </a:pPr>
              <a:r>
                <a:rPr lang="en-US" sz="5399" spc="-215">
                  <a:solidFill>
                    <a:srgbClr val="000000"/>
                  </a:solidFill>
                  <a:latin typeface="Bitter"/>
                  <a:ea typeface="Bitter"/>
                  <a:cs typeface="Bitter"/>
                  <a:sym typeface="Bitter"/>
                </a:rPr>
                <a:t>Key Elements Needed to Bully</a:t>
              </a:r>
            </a:p>
          </p:txBody>
        </p:sp>
        <p:sp>
          <p:nvSpPr>
            <p:cNvPr id="13" name="TextBox 13"/>
            <p:cNvSpPr txBox="1"/>
            <p:nvPr/>
          </p:nvSpPr>
          <p:spPr>
            <a:xfrm>
              <a:off x="2052705" y="2240319"/>
              <a:ext cx="5884503" cy="639868"/>
            </a:xfrm>
            <a:prstGeom prst="rect">
              <a:avLst/>
            </a:prstGeom>
          </p:spPr>
          <p:txBody>
            <a:bodyPr lIns="0" tIns="0" rIns="0" bIns="0" rtlCol="0" anchor="t">
              <a:spAutoFit/>
            </a:bodyPr>
            <a:lstStyle/>
            <a:p>
              <a:pPr marL="0" lvl="0" indent="0" algn="l">
                <a:lnSpc>
                  <a:spcPts val="3680"/>
                </a:lnSpc>
              </a:pPr>
              <a:r>
                <a:rPr lang="en-US" sz="3200" spc="-128">
                  <a:solidFill>
                    <a:srgbClr val="000000"/>
                  </a:solidFill>
                  <a:latin typeface="Bitter"/>
                  <a:ea typeface="Bitter"/>
                  <a:cs typeface="Bitter"/>
                  <a:sym typeface="Bitter"/>
                </a:rPr>
                <a:t>Cooperation and Access</a:t>
              </a:r>
            </a:p>
          </p:txBody>
        </p:sp>
        <p:sp>
          <p:nvSpPr>
            <p:cNvPr id="14" name="TextBox 14"/>
            <p:cNvSpPr txBox="1"/>
            <p:nvPr/>
          </p:nvSpPr>
          <p:spPr>
            <a:xfrm>
              <a:off x="0" y="3986092"/>
              <a:ext cx="11000342" cy="4205944"/>
            </a:xfrm>
            <a:prstGeom prst="rect">
              <a:avLst/>
            </a:prstGeom>
          </p:spPr>
          <p:txBody>
            <a:bodyPr lIns="0" tIns="0" rIns="0" bIns="0" rtlCol="0" anchor="t">
              <a:spAutoFit/>
            </a:bodyPr>
            <a:lstStyle/>
            <a:p>
              <a:pPr marL="604518" lvl="1" indent="-302259" algn="l">
                <a:lnSpc>
                  <a:spcPts val="4227"/>
                </a:lnSpc>
                <a:buFont typeface="Arial"/>
                <a:buChar char="•"/>
              </a:pPr>
              <a:r>
                <a:rPr lang="en-US" sz="2799">
                  <a:solidFill>
                    <a:srgbClr val="000000"/>
                  </a:solidFill>
                  <a:latin typeface="Bitter"/>
                  <a:ea typeface="Bitter"/>
                  <a:cs typeface="Bitter"/>
                  <a:sym typeface="Bitter"/>
                </a:rPr>
                <a:t>The person being targeted, and others, may passively cooperate with the bullying behavior and requests, out of fear.</a:t>
              </a:r>
            </a:p>
            <a:p>
              <a:pPr marL="604518" lvl="1" indent="-302259" algn="l">
                <a:lnSpc>
                  <a:spcPts val="4227"/>
                </a:lnSpc>
                <a:buFont typeface="Arial"/>
                <a:buChar char="•"/>
              </a:pPr>
              <a:r>
                <a:rPr lang="en-US" sz="2799">
                  <a:solidFill>
                    <a:srgbClr val="000000"/>
                  </a:solidFill>
                  <a:latin typeface="Bitter"/>
                  <a:ea typeface="Bitter"/>
                  <a:cs typeface="Bitter"/>
                  <a:sym typeface="Bitter"/>
                </a:rPr>
                <a:t>Environments that tolerate bullying behavior, both in person and online, gives power to those who torment others.</a:t>
              </a:r>
            </a:p>
          </p:txBody>
        </p:sp>
        <p:sp>
          <p:nvSpPr>
            <p:cNvPr id="15" name="AutoShape 15"/>
            <p:cNvSpPr/>
            <p:nvPr/>
          </p:nvSpPr>
          <p:spPr>
            <a:xfrm>
              <a:off x="0" y="3241217"/>
              <a:ext cx="11000342" cy="137880"/>
            </a:xfrm>
            <a:prstGeom prst="rect">
              <a:avLst/>
            </a:prstGeom>
            <a:solidFill>
              <a:srgbClr val="252128"/>
            </a:solidFill>
          </p:spPr>
          <p:txBody>
            <a:bodyPr/>
            <a:lstStyle/>
            <a:p>
              <a:endParaRPr lang="en-US"/>
            </a:p>
          </p:txBody>
        </p:sp>
      </p:grpSp>
      <p:sp>
        <p:nvSpPr>
          <p:cNvPr id="16" name="TextBox 16"/>
          <p:cNvSpPr txBox="1"/>
          <p:nvPr/>
        </p:nvSpPr>
        <p:spPr>
          <a:xfrm>
            <a:off x="749856" y="927270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Canva Sans"/>
                <a:ea typeface="Canva Sans"/>
                <a:cs typeface="Canva Sans"/>
                <a:sym typeface="Canva Sans"/>
              </a:rPr>
              <a:t>22</a:t>
            </a:r>
          </a:p>
        </p:txBody>
      </p:sp>
      <p:sp>
        <p:nvSpPr>
          <p:cNvPr id="17" name="TextBox 17"/>
          <p:cNvSpPr txBox="1"/>
          <p:nvPr/>
        </p:nvSpPr>
        <p:spPr>
          <a:xfrm>
            <a:off x="7739583" y="9984741"/>
            <a:ext cx="2808833" cy="302259"/>
          </a:xfrm>
          <a:prstGeom prst="rect">
            <a:avLst/>
          </a:prstGeom>
        </p:spPr>
        <p:txBody>
          <a:bodyPr lIns="0" tIns="0" rIns="0" bIns="0" rtlCol="0" anchor="t">
            <a:spAutoFit/>
          </a:bodyPr>
          <a:lstStyle/>
          <a:p>
            <a:pPr algn="ctr">
              <a:lnSpc>
                <a:spcPts val="2240"/>
              </a:lnSpc>
            </a:pPr>
            <a:r>
              <a:rPr lang="en-US" sz="1600" spc="16">
                <a:solidFill>
                  <a:srgbClr val="000000"/>
                </a:solidFill>
                <a:latin typeface="Palatino"/>
                <a:ea typeface="Palatino"/>
                <a:cs typeface="Palatino"/>
                <a:sym typeface="Palatino"/>
              </a:rPr>
              <a:t>© Archdiocese of Omaha 2026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AutoShape 3"/>
          <p:cNvSpPr/>
          <p:nvPr/>
        </p:nvSpPr>
        <p:spPr>
          <a:xfrm>
            <a:off x="1320464" y="1213786"/>
            <a:ext cx="15647072" cy="7641502"/>
          </a:xfrm>
          <a:prstGeom prst="rect">
            <a:avLst/>
          </a:prstGeom>
          <a:solidFill>
            <a:srgbClr val="FFFFFF"/>
          </a:solidFill>
        </p:spPr>
        <p:txBody>
          <a:bodyPr/>
          <a:lstStyle/>
          <a:p>
            <a:endParaRPr lang="en-US"/>
          </a:p>
        </p:txBody>
      </p:sp>
      <p:sp>
        <p:nvSpPr>
          <p:cNvPr id="4" name="AutoShape 4"/>
          <p:cNvSpPr/>
          <p:nvPr/>
        </p:nvSpPr>
        <p:spPr>
          <a:xfrm rot="5400000">
            <a:off x="5551316" y="4640052"/>
            <a:ext cx="1502102" cy="9963806"/>
          </a:xfrm>
          <a:prstGeom prst="rect">
            <a:avLst/>
          </a:prstGeom>
          <a:solidFill>
            <a:srgbClr val="838182"/>
          </a:solidFill>
        </p:spPr>
        <p:txBody>
          <a:bodyPr/>
          <a:lstStyle/>
          <a:p>
            <a:endParaRPr lang="en-US"/>
          </a:p>
        </p:txBody>
      </p:sp>
      <p:grpSp>
        <p:nvGrpSpPr>
          <p:cNvPr id="5" name="Group 5"/>
          <p:cNvGrpSpPr/>
          <p:nvPr/>
        </p:nvGrpSpPr>
        <p:grpSpPr>
          <a:xfrm>
            <a:off x="0" y="6605314"/>
            <a:ext cx="3687586" cy="3681686"/>
            <a:chOff x="0" y="0"/>
            <a:chExt cx="6350000" cy="6339840"/>
          </a:xfrm>
        </p:grpSpPr>
        <p:sp>
          <p:nvSpPr>
            <p:cNvPr id="6" name="Freeform 6"/>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C0C0C0"/>
            </a:solidFill>
          </p:spPr>
          <p:txBody>
            <a:bodyPr/>
            <a:lstStyle/>
            <a:p>
              <a:endParaRPr lang="en-US"/>
            </a:p>
          </p:txBody>
        </p:sp>
      </p:grpSp>
      <p:grpSp>
        <p:nvGrpSpPr>
          <p:cNvPr id="7" name="Group 7"/>
          <p:cNvGrpSpPr/>
          <p:nvPr/>
        </p:nvGrpSpPr>
        <p:grpSpPr>
          <a:xfrm>
            <a:off x="1629965" y="145462"/>
            <a:ext cx="15028070" cy="1068324"/>
            <a:chOff x="0" y="0"/>
            <a:chExt cx="20037426" cy="1424432"/>
          </a:xfrm>
        </p:grpSpPr>
        <p:sp>
          <p:nvSpPr>
            <p:cNvPr id="8" name="Freeform 8"/>
            <p:cNvSpPr/>
            <p:nvPr/>
          </p:nvSpPr>
          <p:spPr>
            <a:xfrm>
              <a:off x="0" y="0"/>
              <a:ext cx="20037427" cy="1424432"/>
            </a:xfrm>
            <a:custGeom>
              <a:avLst/>
              <a:gdLst/>
              <a:ahLst/>
              <a:cxnLst/>
              <a:rect l="l" t="t" r="r" b="b"/>
              <a:pathLst>
                <a:path w="20037427" h="1424432">
                  <a:moveTo>
                    <a:pt x="0" y="0"/>
                  </a:moveTo>
                  <a:lnTo>
                    <a:pt x="20037427" y="0"/>
                  </a:lnTo>
                  <a:lnTo>
                    <a:pt x="20037427" y="1424432"/>
                  </a:lnTo>
                  <a:lnTo>
                    <a:pt x="0" y="1424432"/>
                  </a:lnTo>
                  <a:close/>
                </a:path>
              </a:pathLst>
            </a:custGeom>
          </p:spPr>
          <p:txBody>
            <a:bodyPr/>
            <a:lstStyle/>
            <a:p>
              <a:endParaRPr lang="en-US"/>
            </a:p>
          </p:txBody>
        </p:sp>
        <p:sp>
          <p:nvSpPr>
            <p:cNvPr id="9" name="TextBox 9"/>
            <p:cNvSpPr txBox="1"/>
            <p:nvPr/>
          </p:nvSpPr>
          <p:spPr>
            <a:xfrm>
              <a:off x="0" y="-171450"/>
              <a:ext cx="20037426" cy="1595882"/>
            </a:xfrm>
            <a:prstGeom prst="rect">
              <a:avLst/>
            </a:prstGeom>
          </p:spPr>
          <p:txBody>
            <a:bodyPr lIns="0" tIns="0" rIns="0" bIns="0" rtlCol="0" anchor="t"/>
            <a:lstStyle/>
            <a:p>
              <a:pPr algn="ctr">
                <a:lnSpc>
                  <a:spcPts val="8262"/>
                </a:lnSpc>
              </a:pPr>
              <a:r>
                <a:rPr lang="en-US" sz="5400" spc="-216">
                  <a:solidFill>
                    <a:srgbClr val="000000"/>
                  </a:solidFill>
                  <a:latin typeface="Bitter"/>
                  <a:ea typeface="Bitter"/>
                  <a:cs typeface="Bitter"/>
                  <a:sym typeface="Bitter"/>
                </a:rPr>
                <a:t>Key Elements Needed to Bully</a:t>
              </a:r>
            </a:p>
          </p:txBody>
        </p:sp>
      </p:grpSp>
      <p:grpSp>
        <p:nvGrpSpPr>
          <p:cNvPr id="10" name="Group 10"/>
          <p:cNvGrpSpPr/>
          <p:nvPr/>
        </p:nvGrpSpPr>
        <p:grpSpPr>
          <a:xfrm>
            <a:off x="2407205" y="1866127"/>
            <a:ext cx="6910782" cy="632079"/>
            <a:chOff x="0" y="0"/>
            <a:chExt cx="9214376" cy="842772"/>
          </a:xfrm>
        </p:grpSpPr>
        <p:sp>
          <p:nvSpPr>
            <p:cNvPr id="11" name="Freeform 11"/>
            <p:cNvSpPr/>
            <p:nvPr/>
          </p:nvSpPr>
          <p:spPr>
            <a:xfrm>
              <a:off x="0" y="0"/>
              <a:ext cx="9214376" cy="842772"/>
            </a:xfrm>
            <a:custGeom>
              <a:avLst/>
              <a:gdLst/>
              <a:ahLst/>
              <a:cxnLst/>
              <a:rect l="l" t="t" r="r" b="b"/>
              <a:pathLst>
                <a:path w="9214376" h="842772">
                  <a:moveTo>
                    <a:pt x="0" y="0"/>
                  </a:moveTo>
                  <a:lnTo>
                    <a:pt x="9214376" y="0"/>
                  </a:lnTo>
                  <a:lnTo>
                    <a:pt x="9214376" y="842772"/>
                  </a:lnTo>
                  <a:lnTo>
                    <a:pt x="0" y="842772"/>
                  </a:lnTo>
                  <a:close/>
                </a:path>
              </a:pathLst>
            </a:custGeom>
          </p:spPr>
          <p:txBody>
            <a:bodyPr/>
            <a:lstStyle/>
            <a:p>
              <a:endParaRPr lang="en-US"/>
            </a:p>
          </p:txBody>
        </p:sp>
        <p:sp>
          <p:nvSpPr>
            <p:cNvPr id="12" name="TextBox 12"/>
            <p:cNvSpPr txBox="1"/>
            <p:nvPr/>
          </p:nvSpPr>
          <p:spPr>
            <a:xfrm>
              <a:off x="0" y="-9525"/>
              <a:ext cx="9214376" cy="852297"/>
            </a:xfrm>
            <a:prstGeom prst="rect">
              <a:avLst/>
            </a:prstGeom>
          </p:spPr>
          <p:txBody>
            <a:bodyPr lIns="0" tIns="0" rIns="0" bIns="0" rtlCol="0" anchor="t"/>
            <a:lstStyle/>
            <a:p>
              <a:pPr algn="l">
                <a:lnSpc>
                  <a:spcPts val="3840"/>
                </a:lnSpc>
              </a:pPr>
              <a:r>
                <a:rPr lang="en-US" sz="3200" spc="-128">
                  <a:solidFill>
                    <a:srgbClr val="000000"/>
                  </a:solidFill>
                  <a:latin typeface="Bitter"/>
                  <a:ea typeface="Bitter"/>
                  <a:cs typeface="Bitter"/>
                  <a:sym typeface="Bitter"/>
                </a:rPr>
                <a:t>Adult Relationships</a:t>
              </a:r>
            </a:p>
          </p:txBody>
        </p:sp>
      </p:grpSp>
      <p:sp>
        <p:nvSpPr>
          <p:cNvPr id="13" name="TextBox 13"/>
          <p:cNvSpPr txBox="1"/>
          <p:nvPr/>
        </p:nvSpPr>
        <p:spPr>
          <a:xfrm>
            <a:off x="1843793" y="2856255"/>
            <a:ext cx="6896779" cy="4339590"/>
          </a:xfrm>
          <a:prstGeom prst="rect">
            <a:avLst/>
          </a:prstGeom>
        </p:spPr>
        <p:txBody>
          <a:bodyPr lIns="0" tIns="0" rIns="0" bIns="0" rtlCol="0" anchor="t">
            <a:spAutoFit/>
          </a:bodyPr>
          <a:lstStyle/>
          <a:p>
            <a:pPr marL="561339" lvl="1" indent="-280669" algn="l">
              <a:lnSpc>
                <a:spcPts val="3899"/>
              </a:lnSpc>
              <a:buFont typeface="Arial"/>
              <a:buChar char="•"/>
            </a:pPr>
            <a:r>
              <a:rPr lang="en-US" sz="2599">
                <a:solidFill>
                  <a:srgbClr val="000000"/>
                </a:solidFill>
                <a:latin typeface="Bitter"/>
                <a:ea typeface="Bitter"/>
                <a:cs typeface="Bitter"/>
                <a:sym typeface="Bitter"/>
              </a:rPr>
              <a:t>No partnership between parents and the professionals in the schools and parishes</a:t>
            </a:r>
          </a:p>
          <a:p>
            <a:pPr marL="561339" lvl="1" indent="-280669" algn="l">
              <a:lnSpc>
                <a:spcPts val="3899"/>
              </a:lnSpc>
              <a:buFont typeface="Arial"/>
              <a:buChar char="•"/>
            </a:pPr>
            <a:r>
              <a:rPr lang="en-US" sz="2599">
                <a:solidFill>
                  <a:srgbClr val="000000"/>
                </a:solidFill>
                <a:latin typeface="Bitter"/>
                <a:ea typeface="Bitter"/>
                <a:cs typeface="Bitter"/>
                <a:sym typeface="Bitter"/>
              </a:rPr>
              <a:t>Both believe the other should deal with the behaviors especially when the bullying is online </a:t>
            </a:r>
          </a:p>
          <a:p>
            <a:pPr marL="561339" lvl="1" indent="-280669" algn="l">
              <a:lnSpc>
                <a:spcPts val="3899"/>
              </a:lnSpc>
              <a:buFont typeface="Arial"/>
              <a:buChar char="•"/>
            </a:pPr>
            <a:r>
              <a:rPr lang="en-US" sz="2599">
                <a:solidFill>
                  <a:srgbClr val="000000"/>
                </a:solidFill>
                <a:latin typeface="Bitter"/>
                <a:ea typeface="Bitter"/>
                <a:cs typeface="Bitter"/>
                <a:sym typeface="Bitter"/>
              </a:rPr>
              <a:t>No unified front to combat the behavior</a:t>
            </a:r>
          </a:p>
          <a:p>
            <a:pPr marL="1213483" lvl="2" indent="-404494" algn="l">
              <a:lnSpc>
                <a:spcPts val="3899"/>
              </a:lnSpc>
            </a:pPr>
            <a:endParaRPr lang="en-US" sz="2599">
              <a:solidFill>
                <a:srgbClr val="000000"/>
              </a:solidFill>
              <a:latin typeface="Bitter"/>
              <a:ea typeface="Bitter"/>
              <a:cs typeface="Bitter"/>
              <a:sym typeface="Bitter"/>
            </a:endParaRPr>
          </a:p>
        </p:txBody>
      </p:sp>
      <p:grpSp>
        <p:nvGrpSpPr>
          <p:cNvPr id="14" name="Group 14"/>
          <p:cNvGrpSpPr/>
          <p:nvPr/>
        </p:nvGrpSpPr>
        <p:grpSpPr>
          <a:xfrm>
            <a:off x="9724229" y="1866127"/>
            <a:ext cx="6933806" cy="632079"/>
            <a:chOff x="0" y="0"/>
            <a:chExt cx="9245074" cy="842772"/>
          </a:xfrm>
        </p:grpSpPr>
        <p:sp>
          <p:nvSpPr>
            <p:cNvPr id="15" name="Freeform 15"/>
            <p:cNvSpPr/>
            <p:nvPr/>
          </p:nvSpPr>
          <p:spPr>
            <a:xfrm>
              <a:off x="0" y="0"/>
              <a:ext cx="9245074" cy="842772"/>
            </a:xfrm>
            <a:custGeom>
              <a:avLst/>
              <a:gdLst/>
              <a:ahLst/>
              <a:cxnLst/>
              <a:rect l="l" t="t" r="r" b="b"/>
              <a:pathLst>
                <a:path w="9245074" h="842772">
                  <a:moveTo>
                    <a:pt x="0" y="0"/>
                  </a:moveTo>
                  <a:lnTo>
                    <a:pt x="9245074" y="0"/>
                  </a:lnTo>
                  <a:lnTo>
                    <a:pt x="9245074" y="842772"/>
                  </a:lnTo>
                  <a:lnTo>
                    <a:pt x="0" y="842772"/>
                  </a:lnTo>
                  <a:close/>
                </a:path>
              </a:pathLst>
            </a:custGeom>
          </p:spPr>
          <p:txBody>
            <a:bodyPr/>
            <a:lstStyle/>
            <a:p>
              <a:endParaRPr lang="en-US"/>
            </a:p>
          </p:txBody>
        </p:sp>
        <p:sp>
          <p:nvSpPr>
            <p:cNvPr id="16" name="TextBox 16"/>
            <p:cNvSpPr txBox="1"/>
            <p:nvPr/>
          </p:nvSpPr>
          <p:spPr>
            <a:xfrm>
              <a:off x="0" y="-9525"/>
              <a:ext cx="9245074" cy="852297"/>
            </a:xfrm>
            <a:prstGeom prst="rect">
              <a:avLst/>
            </a:prstGeom>
          </p:spPr>
          <p:txBody>
            <a:bodyPr lIns="0" tIns="0" rIns="0" bIns="0" rtlCol="0" anchor="t"/>
            <a:lstStyle/>
            <a:p>
              <a:pPr algn="l">
                <a:lnSpc>
                  <a:spcPts val="3840"/>
                </a:lnSpc>
              </a:pPr>
              <a:r>
                <a:rPr lang="en-US" sz="3200" spc="-128">
                  <a:solidFill>
                    <a:srgbClr val="000000"/>
                  </a:solidFill>
                  <a:latin typeface="Bitter"/>
                  <a:ea typeface="Bitter"/>
                  <a:cs typeface="Bitter"/>
                  <a:sym typeface="Bitter"/>
                </a:rPr>
                <a:t>Students Response </a:t>
              </a:r>
            </a:p>
          </p:txBody>
        </p:sp>
      </p:grpSp>
      <p:sp>
        <p:nvSpPr>
          <p:cNvPr id="17" name="TextBox 17"/>
          <p:cNvSpPr txBox="1"/>
          <p:nvPr/>
        </p:nvSpPr>
        <p:spPr>
          <a:xfrm>
            <a:off x="9144000" y="2846730"/>
            <a:ext cx="7159704" cy="5425440"/>
          </a:xfrm>
          <a:prstGeom prst="rect">
            <a:avLst/>
          </a:prstGeom>
        </p:spPr>
        <p:txBody>
          <a:bodyPr lIns="0" tIns="0" rIns="0" bIns="0" rtlCol="0" anchor="t">
            <a:spAutoFit/>
          </a:bodyPr>
          <a:lstStyle/>
          <a:p>
            <a:pPr marL="470535" lvl="1" indent="-235268" algn="l">
              <a:lnSpc>
                <a:spcPts val="3900"/>
              </a:lnSpc>
              <a:buFont typeface="Arial"/>
              <a:buChar char="•"/>
            </a:pPr>
            <a:r>
              <a:rPr lang="en-US" sz="2600">
                <a:solidFill>
                  <a:srgbClr val="000000"/>
                </a:solidFill>
                <a:latin typeface="Bitter"/>
                <a:ea typeface="Bitter"/>
                <a:cs typeface="Bitter"/>
                <a:sym typeface="Bitter"/>
              </a:rPr>
              <a:t>Bystanders feel helpless and fear retaliation if they intervene or report the behavior</a:t>
            </a:r>
          </a:p>
          <a:p>
            <a:pPr marL="470535" lvl="1" indent="-235268" algn="l">
              <a:lnSpc>
                <a:spcPts val="3900"/>
              </a:lnSpc>
              <a:buFont typeface="Arial"/>
              <a:buChar char="•"/>
            </a:pPr>
            <a:r>
              <a:rPr lang="en-US" sz="2600">
                <a:solidFill>
                  <a:srgbClr val="000000"/>
                </a:solidFill>
                <a:latin typeface="Bitter"/>
                <a:ea typeface="Bitter"/>
                <a:cs typeface="Bitter"/>
                <a:sym typeface="Bitter"/>
              </a:rPr>
              <a:t>Try to please the person bullying so they won't be targeted by chiming in with the behavior, especially online.</a:t>
            </a:r>
          </a:p>
          <a:p>
            <a:pPr marL="470535" lvl="1" indent="-235268" algn="l">
              <a:lnSpc>
                <a:spcPts val="3900"/>
              </a:lnSpc>
              <a:buFont typeface="Arial"/>
              <a:buChar char="•"/>
            </a:pPr>
            <a:r>
              <a:rPr lang="en-US" sz="2600">
                <a:solidFill>
                  <a:srgbClr val="000000"/>
                </a:solidFill>
                <a:latin typeface="Bitter"/>
                <a:ea typeface="Bitter"/>
                <a:cs typeface="Bitter"/>
                <a:sym typeface="Bitter"/>
              </a:rPr>
              <a:t>No safe way for someone to share their concerns without being exposed</a:t>
            </a:r>
          </a:p>
          <a:p>
            <a:pPr marL="470535" lvl="1" indent="-235268" algn="l">
              <a:lnSpc>
                <a:spcPts val="3900"/>
              </a:lnSpc>
            </a:pPr>
            <a:endParaRPr lang="en-US" sz="2600">
              <a:solidFill>
                <a:srgbClr val="000000"/>
              </a:solidFill>
              <a:latin typeface="Bitter"/>
              <a:ea typeface="Bitter"/>
              <a:cs typeface="Bitter"/>
              <a:sym typeface="Bitter"/>
            </a:endParaRPr>
          </a:p>
          <a:p>
            <a:pPr marL="470535" lvl="1" indent="-235268" algn="l">
              <a:lnSpc>
                <a:spcPts val="3900"/>
              </a:lnSpc>
            </a:pPr>
            <a:endParaRPr lang="en-US" sz="2600">
              <a:solidFill>
                <a:srgbClr val="000000"/>
              </a:solidFill>
              <a:latin typeface="Bitter"/>
              <a:ea typeface="Bitter"/>
              <a:cs typeface="Bitter"/>
              <a:sym typeface="Bitter"/>
            </a:endParaRPr>
          </a:p>
          <a:p>
            <a:pPr marL="470535" lvl="1" indent="-235268" algn="l">
              <a:lnSpc>
                <a:spcPts val="3900"/>
              </a:lnSpc>
            </a:pPr>
            <a:endParaRPr lang="en-US" sz="2600">
              <a:solidFill>
                <a:srgbClr val="000000"/>
              </a:solidFill>
              <a:latin typeface="Bitter"/>
              <a:ea typeface="Bitter"/>
              <a:cs typeface="Bitter"/>
              <a:sym typeface="Bitter"/>
            </a:endParaRPr>
          </a:p>
        </p:txBody>
      </p:sp>
      <p:grpSp>
        <p:nvGrpSpPr>
          <p:cNvPr id="18" name="Group 18"/>
          <p:cNvGrpSpPr/>
          <p:nvPr/>
        </p:nvGrpSpPr>
        <p:grpSpPr>
          <a:xfrm>
            <a:off x="13924441" y="6054051"/>
            <a:ext cx="5602474" cy="5602474"/>
            <a:chOff x="0" y="0"/>
            <a:chExt cx="7469966" cy="7469966"/>
          </a:xfrm>
        </p:grpSpPr>
        <p:grpSp>
          <p:nvGrpSpPr>
            <p:cNvPr id="19" name="Group 19"/>
            <p:cNvGrpSpPr/>
            <p:nvPr/>
          </p:nvGrpSpPr>
          <p:grpSpPr>
            <a:xfrm rot="-5400000">
              <a:off x="0" y="0"/>
              <a:ext cx="7469966" cy="7469966"/>
              <a:chOff x="0" y="0"/>
              <a:chExt cx="6350000" cy="6350000"/>
            </a:xfrm>
          </p:grpSpPr>
          <p:sp>
            <p:nvSpPr>
              <p:cNvPr id="20" name="Freeform 2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0C0C0"/>
              </a:solidFill>
            </p:spPr>
            <p:txBody>
              <a:bodyPr/>
              <a:lstStyle/>
              <a:p>
                <a:endParaRPr lang="en-US"/>
              </a:p>
            </p:txBody>
          </p:sp>
        </p:grpSp>
        <p:grpSp>
          <p:nvGrpSpPr>
            <p:cNvPr id="21" name="Group 21"/>
            <p:cNvGrpSpPr/>
            <p:nvPr/>
          </p:nvGrpSpPr>
          <p:grpSpPr>
            <a:xfrm>
              <a:off x="306297" y="306311"/>
              <a:ext cx="6857372" cy="6857344"/>
              <a:chOff x="0" y="0"/>
              <a:chExt cx="6350000" cy="6349975"/>
            </a:xfrm>
          </p:grpSpPr>
          <p:sp>
            <p:nvSpPr>
              <p:cNvPr id="22" name="Freeform 22" descr="A broken glasses on a table  AI-generated content may be incorrect."/>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24947" r="-24947"/>
                </a:stretch>
              </a:blipFill>
            </p:spPr>
            <p:txBody>
              <a:bodyPr/>
              <a:lstStyle/>
              <a:p>
                <a:endParaRPr lang="en-US"/>
              </a:p>
            </p:txBody>
          </p:sp>
        </p:grpSp>
      </p:grpSp>
      <p:sp>
        <p:nvSpPr>
          <p:cNvPr id="23" name="AutoShape 23"/>
          <p:cNvSpPr/>
          <p:nvPr/>
        </p:nvSpPr>
        <p:spPr>
          <a:xfrm>
            <a:off x="1843793" y="2735620"/>
            <a:ext cx="14347967" cy="102738"/>
          </a:xfrm>
          <a:prstGeom prst="rect">
            <a:avLst/>
          </a:prstGeom>
          <a:solidFill>
            <a:srgbClr val="252128"/>
          </a:solidFill>
        </p:spPr>
        <p:txBody>
          <a:bodyPr/>
          <a:lstStyle/>
          <a:p>
            <a:endParaRPr lang="en-US"/>
          </a:p>
        </p:txBody>
      </p:sp>
      <p:sp>
        <p:nvSpPr>
          <p:cNvPr id="24" name="TextBox 24"/>
          <p:cNvSpPr txBox="1"/>
          <p:nvPr/>
        </p:nvSpPr>
        <p:spPr>
          <a:xfrm>
            <a:off x="741878" y="927270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Canva Sans"/>
                <a:ea typeface="Canva Sans"/>
                <a:cs typeface="Canva Sans"/>
                <a:sym typeface="Canva Sans"/>
              </a:rPr>
              <a:t>23</a:t>
            </a:r>
          </a:p>
        </p:txBody>
      </p:sp>
      <p:sp>
        <p:nvSpPr>
          <p:cNvPr id="25" name="TextBox 25"/>
          <p:cNvSpPr txBox="1"/>
          <p:nvPr/>
        </p:nvSpPr>
        <p:spPr>
          <a:xfrm>
            <a:off x="7739583" y="9984741"/>
            <a:ext cx="2808833" cy="302259"/>
          </a:xfrm>
          <a:prstGeom prst="rect">
            <a:avLst/>
          </a:prstGeom>
        </p:spPr>
        <p:txBody>
          <a:bodyPr lIns="0" tIns="0" rIns="0" bIns="0" rtlCol="0" anchor="t">
            <a:spAutoFit/>
          </a:bodyPr>
          <a:lstStyle/>
          <a:p>
            <a:pPr algn="ctr">
              <a:lnSpc>
                <a:spcPts val="2240"/>
              </a:lnSpc>
            </a:pPr>
            <a:r>
              <a:rPr lang="en-US" sz="1600" spc="16">
                <a:solidFill>
                  <a:srgbClr val="000000"/>
                </a:solidFill>
                <a:latin typeface="Palatino"/>
                <a:ea typeface="Palatino"/>
                <a:cs typeface="Palatino"/>
                <a:sym typeface="Palatino"/>
              </a:rPr>
              <a:t>© Archdiocese of Omaha 2026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1028700" y="3386138"/>
            <a:ext cx="4549535" cy="3514725"/>
          </a:xfrm>
          <a:prstGeom prst="rect">
            <a:avLst/>
          </a:prstGeom>
        </p:spPr>
        <p:txBody>
          <a:bodyPr lIns="0" tIns="0" rIns="0" bIns="0" rtlCol="0" anchor="t">
            <a:spAutoFit/>
          </a:bodyPr>
          <a:lstStyle/>
          <a:p>
            <a:pPr marL="0" lvl="0" indent="0" algn="l">
              <a:lnSpc>
                <a:spcPts val="9270"/>
              </a:lnSpc>
            </a:pPr>
            <a:r>
              <a:rPr lang="en-US" sz="7725" u="none" spc="-309">
                <a:solidFill>
                  <a:srgbClr val="E0E0E0"/>
                </a:solidFill>
                <a:latin typeface="Bitter"/>
                <a:ea typeface="Bitter"/>
                <a:cs typeface="Bitter"/>
                <a:sym typeface="Bitter"/>
              </a:rPr>
              <a:t>Bullying Continues if….</a:t>
            </a:r>
          </a:p>
        </p:txBody>
      </p:sp>
      <p:grpSp>
        <p:nvGrpSpPr>
          <p:cNvPr id="4" name="Group 4"/>
          <p:cNvGrpSpPr/>
          <p:nvPr/>
        </p:nvGrpSpPr>
        <p:grpSpPr>
          <a:xfrm>
            <a:off x="10696125" y="514350"/>
            <a:ext cx="2994097" cy="2994097"/>
            <a:chOff x="0" y="0"/>
            <a:chExt cx="2276758" cy="2276758"/>
          </a:xfrm>
        </p:grpSpPr>
        <p:sp>
          <p:nvSpPr>
            <p:cNvPr id="5" name="Freeform 5"/>
            <p:cNvSpPr/>
            <p:nvPr/>
          </p:nvSpPr>
          <p:spPr>
            <a:xfrm>
              <a:off x="15875" y="15875"/>
              <a:ext cx="2245106" cy="2245106"/>
            </a:xfrm>
            <a:custGeom>
              <a:avLst/>
              <a:gdLst/>
              <a:ahLst/>
              <a:cxnLst/>
              <a:rect l="l" t="t" r="r" b="b"/>
              <a:pathLst>
                <a:path w="2245106" h="2245106">
                  <a:moveTo>
                    <a:pt x="0" y="1122553"/>
                  </a:moveTo>
                  <a:cubicBezTo>
                    <a:pt x="0" y="502666"/>
                    <a:pt x="502539" y="0"/>
                    <a:pt x="1122553" y="0"/>
                  </a:cubicBezTo>
                  <a:cubicBezTo>
                    <a:pt x="1742567" y="0"/>
                    <a:pt x="2245106" y="502539"/>
                    <a:pt x="2245106" y="1122553"/>
                  </a:cubicBezTo>
                  <a:cubicBezTo>
                    <a:pt x="2245106" y="1742567"/>
                    <a:pt x="1742567" y="2245106"/>
                    <a:pt x="1122553" y="2245106"/>
                  </a:cubicBezTo>
                  <a:cubicBezTo>
                    <a:pt x="502539" y="2245106"/>
                    <a:pt x="0" y="1742440"/>
                    <a:pt x="0" y="1122553"/>
                  </a:cubicBezTo>
                  <a:close/>
                </a:path>
              </a:pathLst>
            </a:custGeom>
            <a:solidFill>
              <a:srgbClr val="BC1C1C"/>
            </a:solidFill>
          </p:spPr>
          <p:txBody>
            <a:bodyPr/>
            <a:lstStyle/>
            <a:p>
              <a:endParaRPr lang="en-US"/>
            </a:p>
          </p:txBody>
        </p:sp>
        <p:sp>
          <p:nvSpPr>
            <p:cNvPr id="6" name="Freeform 6"/>
            <p:cNvSpPr/>
            <p:nvPr/>
          </p:nvSpPr>
          <p:spPr>
            <a:xfrm>
              <a:off x="0" y="0"/>
              <a:ext cx="2276856" cy="2276856"/>
            </a:xfrm>
            <a:custGeom>
              <a:avLst/>
              <a:gdLst/>
              <a:ahLst/>
              <a:cxnLst/>
              <a:rect l="l" t="t" r="r" b="b"/>
              <a:pathLst>
                <a:path w="2276856" h="2276856">
                  <a:moveTo>
                    <a:pt x="0" y="1138428"/>
                  </a:moveTo>
                  <a:cubicBezTo>
                    <a:pt x="0" y="509651"/>
                    <a:pt x="509651" y="0"/>
                    <a:pt x="1138428" y="0"/>
                  </a:cubicBezTo>
                  <a:lnTo>
                    <a:pt x="1138428" y="15875"/>
                  </a:lnTo>
                  <a:lnTo>
                    <a:pt x="1138428" y="0"/>
                  </a:lnTo>
                  <a:cubicBezTo>
                    <a:pt x="1767078" y="0"/>
                    <a:pt x="2276856" y="509651"/>
                    <a:pt x="2276856" y="1138428"/>
                  </a:cubicBezTo>
                  <a:lnTo>
                    <a:pt x="2260981" y="1138428"/>
                  </a:lnTo>
                  <a:lnTo>
                    <a:pt x="2276856" y="1138428"/>
                  </a:lnTo>
                  <a:cubicBezTo>
                    <a:pt x="2276856" y="1767078"/>
                    <a:pt x="1767205" y="2276856"/>
                    <a:pt x="1138428" y="2276856"/>
                  </a:cubicBezTo>
                  <a:lnTo>
                    <a:pt x="1138428" y="2260981"/>
                  </a:lnTo>
                  <a:lnTo>
                    <a:pt x="1138428" y="2276856"/>
                  </a:lnTo>
                  <a:cubicBezTo>
                    <a:pt x="509651" y="2276729"/>
                    <a:pt x="0" y="1767078"/>
                    <a:pt x="0" y="1138428"/>
                  </a:cubicBezTo>
                  <a:lnTo>
                    <a:pt x="15875" y="1138428"/>
                  </a:lnTo>
                  <a:lnTo>
                    <a:pt x="31750" y="1138428"/>
                  </a:lnTo>
                  <a:lnTo>
                    <a:pt x="15875" y="1138428"/>
                  </a:lnTo>
                  <a:lnTo>
                    <a:pt x="0" y="1138428"/>
                  </a:lnTo>
                  <a:moveTo>
                    <a:pt x="31750" y="1138428"/>
                  </a:moveTo>
                  <a:cubicBezTo>
                    <a:pt x="31750" y="1147191"/>
                    <a:pt x="24638" y="1154303"/>
                    <a:pt x="15875" y="1154303"/>
                  </a:cubicBezTo>
                  <a:cubicBezTo>
                    <a:pt x="7112" y="1154303"/>
                    <a:pt x="0" y="1147191"/>
                    <a:pt x="0" y="1138428"/>
                  </a:cubicBezTo>
                  <a:cubicBezTo>
                    <a:pt x="0" y="1129665"/>
                    <a:pt x="7112" y="1122553"/>
                    <a:pt x="15875" y="1122553"/>
                  </a:cubicBezTo>
                  <a:cubicBezTo>
                    <a:pt x="24638" y="1122553"/>
                    <a:pt x="31750" y="1129665"/>
                    <a:pt x="31750" y="1138428"/>
                  </a:cubicBezTo>
                  <a:cubicBezTo>
                    <a:pt x="31750" y="1749552"/>
                    <a:pt x="527177" y="2245106"/>
                    <a:pt x="1138428" y="2245106"/>
                  </a:cubicBezTo>
                  <a:cubicBezTo>
                    <a:pt x="1749679" y="2245106"/>
                    <a:pt x="2245106" y="1749679"/>
                    <a:pt x="2245106" y="1138428"/>
                  </a:cubicBezTo>
                  <a:cubicBezTo>
                    <a:pt x="2245106" y="527177"/>
                    <a:pt x="1749552" y="31750"/>
                    <a:pt x="1138428" y="31750"/>
                  </a:cubicBezTo>
                  <a:lnTo>
                    <a:pt x="1138428" y="15875"/>
                  </a:lnTo>
                  <a:lnTo>
                    <a:pt x="1138428" y="31750"/>
                  </a:lnTo>
                  <a:cubicBezTo>
                    <a:pt x="527177" y="31750"/>
                    <a:pt x="31750" y="527177"/>
                    <a:pt x="31750" y="1138428"/>
                  </a:cubicBezTo>
                  <a:close/>
                </a:path>
              </a:pathLst>
            </a:custGeom>
            <a:solidFill>
              <a:srgbClr val="BC1C1C"/>
            </a:solidFill>
          </p:spPr>
          <p:txBody>
            <a:bodyPr/>
            <a:lstStyle/>
            <a:p>
              <a:endParaRPr lang="en-US"/>
            </a:p>
          </p:txBody>
        </p:sp>
      </p:grpSp>
      <p:grpSp>
        <p:nvGrpSpPr>
          <p:cNvPr id="7" name="Group 7"/>
          <p:cNvGrpSpPr/>
          <p:nvPr/>
        </p:nvGrpSpPr>
        <p:grpSpPr>
          <a:xfrm>
            <a:off x="11128486" y="946711"/>
            <a:ext cx="2129375" cy="2129375"/>
            <a:chOff x="0" y="0"/>
            <a:chExt cx="1619210" cy="1619210"/>
          </a:xfrm>
        </p:grpSpPr>
        <p:sp>
          <p:nvSpPr>
            <p:cNvPr id="8" name="Freeform 8"/>
            <p:cNvSpPr/>
            <p:nvPr/>
          </p:nvSpPr>
          <p:spPr>
            <a:xfrm>
              <a:off x="0" y="0"/>
              <a:ext cx="1619210" cy="1619210"/>
            </a:xfrm>
            <a:custGeom>
              <a:avLst/>
              <a:gdLst/>
              <a:ahLst/>
              <a:cxnLst/>
              <a:rect l="l" t="t" r="r" b="b"/>
              <a:pathLst>
                <a:path w="1619210" h="1619210">
                  <a:moveTo>
                    <a:pt x="0" y="0"/>
                  </a:moveTo>
                  <a:lnTo>
                    <a:pt x="1619210" y="0"/>
                  </a:lnTo>
                  <a:lnTo>
                    <a:pt x="1619210" y="1619210"/>
                  </a:lnTo>
                  <a:lnTo>
                    <a:pt x="0" y="1619210"/>
                  </a:lnTo>
                  <a:close/>
                </a:path>
              </a:pathLst>
            </a:custGeom>
            <a:solidFill>
              <a:srgbClr val="E0E0E0">
                <a:alpha val="0"/>
              </a:srgbClr>
            </a:solidFill>
          </p:spPr>
          <p:txBody>
            <a:bodyPr/>
            <a:lstStyle/>
            <a:p>
              <a:endParaRPr lang="en-US"/>
            </a:p>
          </p:txBody>
        </p:sp>
        <p:sp>
          <p:nvSpPr>
            <p:cNvPr id="9" name="TextBox 9"/>
            <p:cNvSpPr txBox="1"/>
            <p:nvPr/>
          </p:nvSpPr>
          <p:spPr>
            <a:xfrm>
              <a:off x="0" y="38100"/>
              <a:ext cx="1619210" cy="1581110"/>
            </a:xfrm>
            <a:prstGeom prst="rect">
              <a:avLst/>
            </a:prstGeom>
          </p:spPr>
          <p:txBody>
            <a:bodyPr lIns="0" tIns="0" rIns="0" bIns="0" rtlCol="0" anchor="ctr"/>
            <a:lstStyle/>
            <a:p>
              <a:pPr algn="ctr">
                <a:lnSpc>
                  <a:spcPts val="3300"/>
                </a:lnSpc>
              </a:pPr>
              <a:r>
                <a:rPr lang="en-US" sz="3056">
                  <a:solidFill>
                    <a:srgbClr val="000000"/>
                  </a:solidFill>
                  <a:latin typeface="Bitter"/>
                  <a:ea typeface="Bitter"/>
                  <a:cs typeface="Bitter"/>
                  <a:sym typeface="Bitter"/>
                </a:rPr>
                <a:t>Parents</a:t>
              </a:r>
            </a:p>
            <a:p>
              <a:pPr algn="ctr">
                <a:lnSpc>
                  <a:spcPts val="3300"/>
                </a:lnSpc>
              </a:pPr>
              <a:r>
                <a:rPr lang="en-US" sz="3056">
                  <a:solidFill>
                    <a:srgbClr val="000000"/>
                  </a:solidFill>
                  <a:latin typeface="Bitter"/>
                  <a:ea typeface="Bitter"/>
                  <a:cs typeface="Bitter"/>
                  <a:sym typeface="Bitter"/>
                </a:rPr>
                <a:t>of youth involved</a:t>
              </a:r>
            </a:p>
          </p:txBody>
        </p:sp>
      </p:grpSp>
      <p:grpSp>
        <p:nvGrpSpPr>
          <p:cNvPr id="10" name="Group 10"/>
          <p:cNvGrpSpPr/>
          <p:nvPr/>
        </p:nvGrpSpPr>
        <p:grpSpPr>
          <a:xfrm rot="2700000">
            <a:off x="13352121" y="3063573"/>
            <a:ext cx="782869" cy="996416"/>
            <a:chOff x="0" y="0"/>
            <a:chExt cx="595306" cy="757690"/>
          </a:xfrm>
        </p:grpSpPr>
        <p:sp>
          <p:nvSpPr>
            <p:cNvPr id="11" name="Freeform 11"/>
            <p:cNvSpPr/>
            <p:nvPr/>
          </p:nvSpPr>
          <p:spPr>
            <a:xfrm>
              <a:off x="0" y="0"/>
              <a:ext cx="595249" cy="757682"/>
            </a:xfrm>
            <a:custGeom>
              <a:avLst/>
              <a:gdLst/>
              <a:ahLst/>
              <a:cxnLst/>
              <a:rect l="l" t="t" r="r" b="b"/>
              <a:pathLst>
                <a:path w="595249" h="757682">
                  <a:moveTo>
                    <a:pt x="0" y="151511"/>
                  </a:moveTo>
                  <a:lnTo>
                    <a:pt x="297688" y="151511"/>
                  </a:lnTo>
                  <a:lnTo>
                    <a:pt x="297688" y="0"/>
                  </a:lnTo>
                  <a:lnTo>
                    <a:pt x="595249" y="378841"/>
                  </a:lnTo>
                  <a:lnTo>
                    <a:pt x="297688" y="757682"/>
                  </a:lnTo>
                  <a:lnTo>
                    <a:pt x="297688" y="606171"/>
                  </a:lnTo>
                  <a:lnTo>
                    <a:pt x="0" y="606171"/>
                  </a:lnTo>
                  <a:close/>
                </a:path>
              </a:pathLst>
            </a:custGeom>
            <a:solidFill>
              <a:srgbClr val="838182"/>
            </a:solidFill>
            <a:ln w="38100" cap="sq">
              <a:solidFill>
                <a:srgbClr val="000000"/>
              </a:solidFill>
              <a:prstDash val="solid"/>
              <a:miter/>
            </a:ln>
          </p:spPr>
          <p:txBody>
            <a:bodyPr/>
            <a:lstStyle/>
            <a:p>
              <a:endParaRPr lang="en-US"/>
            </a:p>
          </p:txBody>
        </p:sp>
      </p:grpSp>
      <p:grpSp>
        <p:nvGrpSpPr>
          <p:cNvPr id="12" name="Group 12"/>
          <p:cNvGrpSpPr/>
          <p:nvPr/>
        </p:nvGrpSpPr>
        <p:grpSpPr>
          <a:xfrm>
            <a:off x="13828225" y="3646450"/>
            <a:ext cx="2994097" cy="2994097"/>
            <a:chOff x="0" y="0"/>
            <a:chExt cx="2276758" cy="2276758"/>
          </a:xfrm>
        </p:grpSpPr>
        <p:sp>
          <p:nvSpPr>
            <p:cNvPr id="13" name="Freeform 13"/>
            <p:cNvSpPr/>
            <p:nvPr/>
          </p:nvSpPr>
          <p:spPr>
            <a:xfrm>
              <a:off x="15875" y="15875"/>
              <a:ext cx="2245106" cy="2245106"/>
            </a:xfrm>
            <a:custGeom>
              <a:avLst/>
              <a:gdLst/>
              <a:ahLst/>
              <a:cxnLst/>
              <a:rect l="l" t="t" r="r" b="b"/>
              <a:pathLst>
                <a:path w="2245106" h="2245106">
                  <a:moveTo>
                    <a:pt x="0" y="1122553"/>
                  </a:moveTo>
                  <a:cubicBezTo>
                    <a:pt x="0" y="502666"/>
                    <a:pt x="502539" y="0"/>
                    <a:pt x="1122553" y="0"/>
                  </a:cubicBezTo>
                  <a:cubicBezTo>
                    <a:pt x="1742567" y="0"/>
                    <a:pt x="2245106" y="502539"/>
                    <a:pt x="2245106" y="1122553"/>
                  </a:cubicBezTo>
                  <a:cubicBezTo>
                    <a:pt x="2245106" y="1742567"/>
                    <a:pt x="1742567" y="2245106"/>
                    <a:pt x="1122553" y="2245106"/>
                  </a:cubicBezTo>
                  <a:cubicBezTo>
                    <a:pt x="502539" y="2245106"/>
                    <a:pt x="0" y="1742440"/>
                    <a:pt x="0" y="1122553"/>
                  </a:cubicBezTo>
                  <a:close/>
                </a:path>
              </a:pathLst>
            </a:custGeom>
            <a:solidFill>
              <a:srgbClr val="BC1C1C"/>
            </a:solidFill>
          </p:spPr>
          <p:txBody>
            <a:bodyPr/>
            <a:lstStyle/>
            <a:p>
              <a:endParaRPr lang="en-US"/>
            </a:p>
          </p:txBody>
        </p:sp>
        <p:sp>
          <p:nvSpPr>
            <p:cNvPr id="14" name="Freeform 14"/>
            <p:cNvSpPr/>
            <p:nvPr/>
          </p:nvSpPr>
          <p:spPr>
            <a:xfrm>
              <a:off x="0" y="0"/>
              <a:ext cx="2276856" cy="2276856"/>
            </a:xfrm>
            <a:custGeom>
              <a:avLst/>
              <a:gdLst/>
              <a:ahLst/>
              <a:cxnLst/>
              <a:rect l="l" t="t" r="r" b="b"/>
              <a:pathLst>
                <a:path w="2276856" h="2276856">
                  <a:moveTo>
                    <a:pt x="0" y="1138428"/>
                  </a:moveTo>
                  <a:cubicBezTo>
                    <a:pt x="0" y="509651"/>
                    <a:pt x="509651" y="0"/>
                    <a:pt x="1138428" y="0"/>
                  </a:cubicBezTo>
                  <a:lnTo>
                    <a:pt x="1138428" y="15875"/>
                  </a:lnTo>
                  <a:lnTo>
                    <a:pt x="1138428" y="0"/>
                  </a:lnTo>
                  <a:cubicBezTo>
                    <a:pt x="1767078" y="0"/>
                    <a:pt x="2276856" y="509651"/>
                    <a:pt x="2276856" y="1138428"/>
                  </a:cubicBezTo>
                  <a:lnTo>
                    <a:pt x="2260981" y="1138428"/>
                  </a:lnTo>
                  <a:lnTo>
                    <a:pt x="2276856" y="1138428"/>
                  </a:lnTo>
                  <a:cubicBezTo>
                    <a:pt x="2276856" y="1767078"/>
                    <a:pt x="1767205" y="2276856"/>
                    <a:pt x="1138428" y="2276856"/>
                  </a:cubicBezTo>
                  <a:lnTo>
                    <a:pt x="1138428" y="2260981"/>
                  </a:lnTo>
                  <a:lnTo>
                    <a:pt x="1138428" y="2276856"/>
                  </a:lnTo>
                  <a:cubicBezTo>
                    <a:pt x="509651" y="2276729"/>
                    <a:pt x="0" y="1767078"/>
                    <a:pt x="0" y="1138428"/>
                  </a:cubicBezTo>
                  <a:lnTo>
                    <a:pt x="15875" y="1138428"/>
                  </a:lnTo>
                  <a:lnTo>
                    <a:pt x="31750" y="1138428"/>
                  </a:lnTo>
                  <a:lnTo>
                    <a:pt x="15875" y="1138428"/>
                  </a:lnTo>
                  <a:lnTo>
                    <a:pt x="0" y="1138428"/>
                  </a:lnTo>
                  <a:moveTo>
                    <a:pt x="31750" y="1138428"/>
                  </a:moveTo>
                  <a:cubicBezTo>
                    <a:pt x="31750" y="1147191"/>
                    <a:pt x="24638" y="1154303"/>
                    <a:pt x="15875" y="1154303"/>
                  </a:cubicBezTo>
                  <a:cubicBezTo>
                    <a:pt x="7112" y="1154303"/>
                    <a:pt x="0" y="1147191"/>
                    <a:pt x="0" y="1138428"/>
                  </a:cubicBezTo>
                  <a:cubicBezTo>
                    <a:pt x="0" y="1129665"/>
                    <a:pt x="7112" y="1122553"/>
                    <a:pt x="15875" y="1122553"/>
                  </a:cubicBezTo>
                  <a:cubicBezTo>
                    <a:pt x="24638" y="1122553"/>
                    <a:pt x="31750" y="1129665"/>
                    <a:pt x="31750" y="1138428"/>
                  </a:cubicBezTo>
                  <a:cubicBezTo>
                    <a:pt x="31750" y="1749552"/>
                    <a:pt x="527177" y="2245106"/>
                    <a:pt x="1138428" y="2245106"/>
                  </a:cubicBezTo>
                  <a:cubicBezTo>
                    <a:pt x="1749679" y="2245106"/>
                    <a:pt x="2245106" y="1749679"/>
                    <a:pt x="2245106" y="1138428"/>
                  </a:cubicBezTo>
                  <a:cubicBezTo>
                    <a:pt x="2245106" y="527177"/>
                    <a:pt x="1749552" y="31750"/>
                    <a:pt x="1138428" y="31750"/>
                  </a:cubicBezTo>
                  <a:lnTo>
                    <a:pt x="1138428" y="15875"/>
                  </a:lnTo>
                  <a:lnTo>
                    <a:pt x="1138428" y="31750"/>
                  </a:lnTo>
                  <a:cubicBezTo>
                    <a:pt x="527177" y="31750"/>
                    <a:pt x="31750" y="527177"/>
                    <a:pt x="31750" y="1138428"/>
                  </a:cubicBezTo>
                  <a:close/>
                </a:path>
              </a:pathLst>
            </a:custGeom>
            <a:solidFill>
              <a:srgbClr val="BC1C1C"/>
            </a:solidFill>
          </p:spPr>
          <p:txBody>
            <a:bodyPr/>
            <a:lstStyle/>
            <a:p>
              <a:endParaRPr lang="en-US"/>
            </a:p>
          </p:txBody>
        </p:sp>
      </p:grpSp>
      <p:grpSp>
        <p:nvGrpSpPr>
          <p:cNvPr id="15" name="Group 15"/>
          <p:cNvGrpSpPr/>
          <p:nvPr/>
        </p:nvGrpSpPr>
        <p:grpSpPr>
          <a:xfrm>
            <a:off x="14260586" y="4078811"/>
            <a:ext cx="2129375" cy="2129375"/>
            <a:chOff x="0" y="0"/>
            <a:chExt cx="1619210" cy="1619210"/>
          </a:xfrm>
        </p:grpSpPr>
        <p:sp>
          <p:nvSpPr>
            <p:cNvPr id="16" name="Freeform 16"/>
            <p:cNvSpPr/>
            <p:nvPr/>
          </p:nvSpPr>
          <p:spPr>
            <a:xfrm>
              <a:off x="0" y="0"/>
              <a:ext cx="1619210" cy="1619210"/>
            </a:xfrm>
            <a:custGeom>
              <a:avLst/>
              <a:gdLst/>
              <a:ahLst/>
              <a:cxnLst/>
              <a:rect l="l" t="t" r="r" b="b"/>
              <a:pathLst>
                <a:path w="1619210" h="1619210">
                  <a:moveTo>
                    <a:pt x="0" y="0"/>
                  </a:moveTo>
                  <a:lnTo>
                    <a:pt x="1619210" y="0"/>
                  </a:lnTo>
                  <a:lnTo>
                    <a:pt x="1619210" y="1619210"/>
                  </a:lnTo>
                  <a:lnTo>
                    <a:pt x="0" y="1619210"/>
                  </a:lnTo>
                  <a:close/>
                </a:path>
              </a:pathLst>
            </a:custGeom>
            <a:solidFill>
              <a:srgbClr val="E0E0E0">
                <a:alpha val="0"/>
              </a:srgbClr>
            </a:solidFill>
          </p:spPr>
          <p:txBody>
            <a:bodyPr/>
            <a:lstStyle/>
            <a:p>
              <a:endParaRPr lang="en-US"/>
            </a:p>
          </p:txBody>
        </p:sp>
        <p:sp>
          <p:nvSpPr>
            <p:cNvPr id="17" name="TextBox 17"/>
            <p:cNvSpPr txBox="1"/>
            <p:nvPr/>
          </p:nvSpPr>
          <p:spPr>
            <a:xfrm>
              <a:off x="0" y="38100"/>
              <a:ext cx="1619210" cy="1581110"/>
            </a:xfrm>
            <a:prstGeom prst="rect">
              <a:avLst/>
            </a:prstGeom>
          </p:spPr>
          <p:txBody>
            <a:bodyPr lIns="0" tIns="0" rIns="0" bIns="0" rtlCol="0" anchor="ctr"/>
            <a:lstStyle/>
            <a:p>
              <a:pPr algn="ctr">
                <a:lnSpc>
                  <a:spcPts val="3300"/>
                </a:lnSpc>
              </a:pPr>
              <a:r>
                <a:rPr lang="en-US" sz="3056">
                  <a:solidFill>
                    <a:srgbClr val="000000"/>
                  </a:solidFill>
                  <a:latin typeface="Bitter"/>
                  <a:ea typeface="Bitter"/>
                  <a:cs typeface="Bitter"/>
                  <a:sym typeface="Bitter"/>
                </a:rPr>
                <a:t>Youth</a:t>
              </a:r>
            </a:p>
            <a:p>
              <a:pPr algn="ctr">
                <a:lnSpc>
                  <a:spcPts val="3300"/>
                </a:lnSpc>
              </a:pPr>
              <a:r>
                <a:rPr lang="en-US" sz="3056">
                  <a:solidFill>
                    <a:srgbClr val="000000"/>
                  </a:solidFill>
                  <a:latin typeface="Bitter"/>
                  <a:ea typeface="Bitter"/>
                  <a:cs typeface="Bitter"/>
                  <a:sym typeface="Bitter"/>
                </a:rPr>
                <a:t>involved</a:t>
              </a:r>
            </a:p>
          </p:txBody>
        </p:sp>
      </p:grpSp>
      <p:grpSp>
        <p:nvGrpSpPr>
          <p:cNvPr id="18" name="Group 18"/>
          <p:cNvGrpSpPr/>
          <p:nvPr/>
        </p:nvGrpSpPr>
        <p:grpSpPr>
          <a:xfrm rot="8100000">
            <a:off x="13383456" y="6195676"/>
            <a:ext cx="782869" cy="996416"/>
            <a:chOff x="0" y="0"/>
            <a:chExt cx="595306" cy="757690"/>
          </a:xfrm>
        </p:grpSpPr>
        <p:sp>
          <p:nvSpPr>
            <p:cNvPr id="19" name="Freeform 19"/>
            <p:cNvSpPr/>
            <p:nvPr/>
          </p:nvSpPr>
          <p:spPr>
            <a:xfrm>
              <a:off x="0" y="0"/>
              <a:ext cx="595249" cy="757682"/>
            </a:xfrm>
            <a:custGeom>
              <a:avLst/>
              <a:gdLst/>
              <a:ahLst/>
              <a:cxnLst/>
              <a:rect l="l" t="t" r="r" b="b"/>
              <a:pathLst>
                <a:path w="595249" h="757682">
                  <a:moveTo>
                    <a:pt x="0" y="151511"/>
                  </a:moveTo>
                  <a:lnTo>
                    <a:pt x="297688" y="151511"/>
                  </a:lnTo>
                  <a:lnTo>
                    <a:pt x="297688" y="0"/>
                  </a:lnTo>
                  <a:lnTo>
                    <a:pt x="595249" y="378841"/>
                  </a:lnTo>
                  <a:lnTo>
                    <a:pt x="297688" y="757682"/>
                  </a:lnTo>
                  <a:lnTo>
                    <a:pt x="297688" y="606171"/>
                  </a:lnTo>
                  <a:lnTo>
                    <a:pt x="0" y="606171"/>
                  </a:lnTo>
                  <a:close/>
                </a:path>
              </a:pathLst>
            </a:custGeom>
            <a:solidFill>
              <a:srgbClr val="7C7676"/>
            </a:solidFill>
            <a:ln w="38100" cap="sq">
              <a:solidFill>
                <a:srgbClr val="000000"/>
              </a:solidFill>
              <a:prstDash val="solid"/>
              <a:miter/>
            </a:ln>
          </p:spPr>
          <p:txBody>
            <a:bodyPr/>
            <a:lstStyle/>
            <a:p>
              <a:endParaRPr lang="en-US"/>
            </a:p>
          </p:txBody>
        </p:sp>
      </p:grpSp>
      <p:grpSp>
        <p:nvGrpSpPr>
          <p:cNvPr id="20" name="Group 20"/>
          <p:cNvGrpSpPr/>
          <p:nvPr/>
        </p:nvGrpSpPr>
        <p:grpSpPr>
          <a:xfrm>
            <a:off x="10696125" y="6778553"/>
            <a:ext cx="2994097" cy="2994097"/>
            <a:chOff x="0" y="0"/>
            <a:chExt cx="2276758" cy="2276758"/>
          </a:xfrm>
        </p:grpSpPr>
        <p:sp>
          <p:nvSpPr>
            <p:cNvPr id="21" name="Freeform 21"/>
            <p:cNvSpPr/>
            <p:nvPr/>
          </p:nvSpPr>
          <p:spPr>
            <a:xfrm>
              <a:off x="15875" y="15875"/>
              <a:ext cx="2245106" cy="2245106"/>
            </a:xfrm>
            <a:custGeom>
              <a:avLst/>
              <a:gdLst/>
              <a:ahLst/>
              <a:cxnLst/>
              <a:rect l="l" t="t" r="r" b="b"/>
              <a:pathLst>
                <a:path w="2245106" h="2245106">
                  <a:moveTo>
                    <a:pt x="0" y="1122553"/>
                  </a:moveTo>
                  <a:cubicBezTo>
                    <a:pt x="0" y="502666"/>
                    <a:pt x="502539" y="0"/>
                    <a:pt x="1122553" y="0"/>
                  </a:cubicBezTo>
                  <a:cubicBezTo>
                    <a:pt x="1742567" y="0"/>
                    <a:pt x="2245106" y="502539"/>
                    <a:pt x="2245106" y="1122553"/>
                  </a:cubicBezTo>
                  <a:cubicBezTo>
                    <a:pt x="2245106" y="1742567"/>
                    <a:pt x="1742567" y="2245106"/>
                    <a:pt x="1122553" y="2245106"/>
                  </a:cubicBezTo>
                  <a:cubicBezTo>
                    <a:pt x="502539" y="2245106"/>
                    <a:pt x="0" y="1742440"/>
                    <a:pt x="0" y="1122553"/>
                  </a:cubicBezTo>
                  <a:close/>
                </a:path>
              </a:pathLst>
            </a:custGeom>
            <a:solidFill>
              <a:srgbClr val="BC1C1C"/>
            </a:solidFill>
          </p:spPr>
          <p:txBody>
            <a:bodyPr/>
            <a:lstStyle/>
            <a:p>
              <a:endParaRPr lang="en-US"/>
            </a:p>
          </p:txBody>
        </p:sp>
        <p:sp>
          <p:nvSpPr>
            <p:cNvPr id="22" name="Freeform 22"/>
            <p:cNvSpPr/>
            <p:nvPr/>
          </p:nvSpPr>
          <p:spPr>
            <a:xfrm>
              <a:off x="0" y="0"/>
              <a:ext cx="2276856" cy="2276856"/>
            </a:xfrm>
            <a:custGeom>
              <a:avLst/>
              <a:gdLst/>
              <a:ahLst/>
              <a:cxnLst/>
              <a:rect l="l" t="t" r="r" b="b"/>
              <a:pathLst>
                <a:path w="2276856" h="2276856">
                  <a:moveTo>
                    <a:pt x="0" y="1138428"/>
                  </a:moveTo>
                  <a:cubicBezTo>
                    <a:pt x="0" y="509651"/>
                    <a:pt x="509651" y="0"/>
                    <a:pt x="1138428" y="0"/>
                  </a:cubicBezTo>
                  <a:lnTo>
                    <a:pt x="1138428" y="15875"/>
                  </a:lnTo>
                  <a:lnTo>
                    <a:pt x="1138428" y="0"/>
                  </a:lnTo>
                  <a:cubicBezTo>
                    <a:pt x="1767078" y="0"/>
                    <a:pt x="2276856" y="509651"/>
                    <a:pt x="2276856" y="1138428"/>
                  </a:cubicBezTo>
                  <a:lnTo>
                    <a:pt x="2260981" y="1138428"/>
                  </a:lnTo>
                  <a:lnTo>
                    <a:pt x="2276856" y="1138428"/>
                  </a:lnTo>
                  <a:cubicBezTo>
                    <a:pt x="2276856" y="1767078"/>
                    <a:pt x="1767205" y="2276856"/>
                    <a:pt x="1138428" y="2276856"/>
                  </a:cubicBezTo>
                  <a:lnTo>
                    <a:pt x="1138428" y="2260981"/>
                  </a:lnTo>
                  <a:lnTo>
                    <a:pt x="1138428" y="2276856"/>
                  </a:lnTo>
                  <a:cubicBezTo>
                    <a:pt x="509651" y="2276729"/>
                    <a:pt x="0" y="1767078"/>
                    <a:pt x="0" y="1138428"/>
                  </a:cubicBezTo>
                  <a:lnTo>
                    <a:pt x="15875" y="1138428"/>
                  </a:lnTo>
                  <a:lnTo>
                    <a:pt x="31750" y="1138428"/>
                  </a:lnTo>
                  <a:lnTo>
                    <a:pt x="15875" y="1138428"/>
                  </a:lnTo>
                  <a:lnTo>
                    <a:pt x="0" y="1138428"/>
                  </a:lnTo>
                  <a:moveTo>
                    <a:pt x="31750" y="1138428"/>
                  </a:moveTo>
                  <a:cubicBezTo>
                    <a:pt x="31750" y="1147191"/>
                    <a:pt x="24638" y="1154303"/>
                    <a:pt x="15875" y="1154303"/>
                  </a:cubicBezTo>
                  <a:cubicBezTo>
                    <a:pt x="7112" y="1154303"/>
                    <a:pt x="0" y="1147191"/>
                    <a:pt x="0" y="1138428"/>
                  </a:cubicBezTo>
                  <a:cubicBezTo>
                    <a:pt x="0" y="1129665"/>
                    <a:pt x="7112" y="1122553"/>
                    <a:pt x="15875" y="1122553"/>
                  </a:cubicBezTo>
                  <a:cubicBezTo>
                    <a:pt x="24638" y="1122553"/>
                    <a:pt x="31750" y="1129665"/>
                    <a:pt x="31750" y="1138428"/>
                  </a:cubicBezTo>
                  <a:cubicBezTo>
                    <a:pt x="31750" y="1749552"/>
                    <a:pt x="527177" y="2245106"/>
                    <a:pt x="1138428" y="2245106"/>
                  </a:cubicBezTo>
                  <a:cubicBezTo>
                    <a:pt x="1749679" y="2245106"/>
                    <a:pt x="2245106" y="1749679"/>
                    <a:pt x="2245106" y="1138428"/>
                  </a:cubicBezTo>
                  <a:cubicBezTo>
                    <a:pt x="2245106" y="527177"/>
                    <a:pt x="1749552" y="31750"/>
                    <a:pt x="1138428" y="31750"/>
                  </a:cubicBezTo>
                  <a:lnTo>
                    <a:pt x="1138428" y="15875"/>
                  </a:lnTo>
                  <a:lnTo>
                    <a:pt x="1138428" y="31750"/>
                  </a:lnTo>
                  <a:cubicBezTo>
                    <a:pt x="527177" y="31750"/>
                    <a:pt x="31750" y="527177"/>
                    <a:pt x="31750" y="1138428"/>
                  </a:cubicBezTo>
                  <a:close/>
                </a:path>
              </a:pathLst>
            </a:custGeom>
            <a:solidFill>
              <a:srgbClr val="BC1C1C"/>
            </a:solidFill>
          </p:spPr>
          <p:txBody>
            <a:bodyPr/>
            <a:lstStyle/>
            <a:p>
              <a:endParaRPr lang="en-US"/>
            </a:p>
          </p:txBody>
        </p:sp>
      </p:grpSp>
      <p:grpSp>
        <p:nvGrpSpPr>
          <p:cNvPr id="23" name="Group 23"/>
          <p:cNvGrpSpPr/>
          <p:nvPr/>
        </p:nvGrpSpPr>
        <p:grpSpPr>
          <a:xfrm>
            <a:off x="11128486" y="7210914"/>
            <a:ext cx="2129375" cy="2129375"/>
            <a:chOff x="0" y="0"/>
            <a:chExt cx="1619210" cy="1619210"/>
          </a:xfrm>
        </p:grpSpPr>
        <p:sp>
          <p:nvSpPr>
            <p:cNvPr id="24" name="Freeform 24"/>
            <p:cNvSpPr/>
            <p:nvPr/>
          </p:nvSpPr>
          <p:spPr>
            <a:xfrm>
              <a:off x="0" y="0"/>
              <a:ext cx="1619210" cy="1619210"/>
            </a:xfrm>
            <a:custGeom>
              <a:avLst/>
              <a:gdLst/>
              <a:ahLst/>
              <a:cxnLst/>
              <a:rect l="l" t="t" r="r" b="b"/>
              <a:pathLst>
                <a:path w="1619210" h="1619210">
                  <a:moveTo>
                    <a:pt x="0" y="0"/>
                  </a:moveTo>
                  <a:lnTo>
                    <a:pt x="1619210" y="0"/>
                  </a:lnTo>
                  <a:lnTo>
                    <a:pt x="1619210" y="1619210"/>
                  </a:lnTo>
                  <a:lnTo>
                    <a:pt x="0" y="1619210"/>
                  </a:lnTo>
                  <a:close/>
                </a:path>
              </a:pathLst>
            </a:custGeom>
            <a:solidFill>
              <a:srgbClr val="E0E0E0">
                <a:alpha val="0"/>
              </a:srgbClr>
            </a:solidFill>
          </p:spPr>
          <p:txBody>
            <a:bodyPr/>
            <a:lstStyle/>
            <a:p>
              <a:endParaRPr lang="en-US"/>
            </a:p>
          </p:txBody>
        </p:sp>
        <p:sp>
          <p:nvSpPr>
            <p:cNvPr id="25" name="TextBox 25"/>
            <p:cNvSpPr txBox="1"/>
            <p:nvPr/>
          </p:nvSpPr>
          <p:spPr>
            <a:xfrm>
              <a:off x="0" y="38100"/>
              <a:ext cx="1619210" cy="1581110"/>
            </a:xfrm>
            <a:prstGeom prst="rect">
              <a:avLst/>
            </a:prstGeom>
          </p:spPr>
          <p:txBody>
            <a:bodyPr lIns="0" tIns="0" rIns="0" bIns="0" rtlCol="0" anchor="ctr"/>
            <a:lstStyle/>
            <a:p>
              <a:pPr algn="ctr">
                <a:lnSpc>
                  <a:spcPts val="3300"/>
                </a:lnSpc>
              </a:pPr>
              <a:r>
                <a:rPr lang="en-US" sz="3056">
                  <a:solidFill>
                    <a:srgbClr val="000000"/>
                  </a:solidFill>
                  <a:latin typeface="Bitter"/>
                  <a:ea typeface="Bitter"/>
                  <a:cs typeface="Bitter"/>
                  <a:sym typeface="Bitter"/>
                </a:rPr>
                <a:t>School</a:t>
              </a:r>
            </a:p>
          </p:txBody>
        </p:sp>
      </p:grpSp>
      <p:grpSp>
        <p:nvGrpSpPr>
          <p:cNvPr id="26" name="Group 26"/>
          <p:cNvGrpSpPr/>
          <p:nvPr/>
        </p:nvGrpSpPr>
        <p:grpSpPr>
          <a:xfrm rot="-8100000">
            <a:off x="10251353" y="6227009"/>
            <a:ext cx="782869" cy="996416"/>
            <a:chOff x="0" y="0"/>
            <a:chExt cx="595306" cy="757690"/>
          </a:xfrm>
        </p:grpSpPr>
        <p:sp>
          <p:nvSpPr>
            <p:cNvPr id="27" name="Freeform 27"/>
            <p:cNvSpPr/>
            <p:nvPr/>
          </p:nvSpPr>
          <p:spPr>
            <a:xfrm>
              <a:off x="0" y="0"/>
              <a:ext cx="595249" cy="757682"/>
            </a:xfrm>
            <a:custGeom>
              <a:avLst/>
              <a:gdLst/>
              <a:ahLst/>
              <a:cxnLst/>
              <a:rect l="l" t="t" r="r" b="b"/>
              <a:pathLst>
                <a:path w="595249" h="757682">
                  <a:moveTo>
                    <a:pt x="0" y="151511"/>
                  </a:moveTo>
                  <a:lnTo>
                    <a:pt x="297688" y="151511"/>
                  </a:lnTo>
                  <a:lnTo>
                    <a:pt x="297688" y="0"/>
                  </a:lnTo>
                  <a:lnTo>
                    <a:pt x="595249" y="378841"/>
                  </a:lnTo>
                  <a:lnTo>
                    <a:pt x="297688" y="757682"/>
                  </a:lnTo>
                  <a:lnTo>
                    <a:pt x="297688" y="606171"/>
                  </a:lnTo>
                  <a:lnTo>
                    <a:pt x="0" y="606171"/>
                  </a:lnTo>
                  <a:close/>
                </a:path>
              </a:pathLst>
            </a:custGeom>
            <a:solidFill>
              <a:srgbClr val="7C7676"/>
            </a:solidFill>
            <a:ln w="38100" cap="sq">
              <a:solidFill>
                <a:srgbClr val="000000"/>
              </a:solidFill>
              <a:prstDash val="solid"/>
              <a:miter/>
            </a:ln>
          </p:spPr>
          <p:txBody>
            <a:bodyPr/>
            <a:lstStyle/>
            <a:p>
              <a:endParaRPr lang="en-US"/>
            </a:p>
          </p:txBody>
        </p:sp>
      </p:grpSp>
      <p:grpSp>
        <p:nvGrpSpPr>
          <p:cNvPr id="28" name="Group 28"/>
          <p:cNvGrpSpPr/>
          <p:nvPr/>
        </p:nvGrpSpPr>
        <p:grpSpPr>
          <a:xfrm>
            <a:off x="7564022" y="3646450"/>
            <a:ext cx="2994097" cy="2994097"/>
            <a:chOff x="0" y="0"/>
            <a:chExt cx="2276758" cy="2276758"/>
          </a:xfrm>
        </p:grpSpPr>
        <p:sp>
          <p:nvSpPr>
            <p:cNvPr id="29" name="Freeform 29"/>
            <p:cNvSpPr/>
            <p:nvPr/>
          </p:nvSpPr>
          <p:spPr>
            <a:xfrm>
              <a:off x="15875" y="15875"/>
              <a:ext cx="2245106" cy="2245106"/>
            </a:xfrm>
            <a:custGeom>
              <a:avLst/>
              <a:gdLst/>
              <a:ahLst/>
              <a:cxnLst/>
              <a:rect l="l" t="t" r="r" b="b"/>
              <a:pathLst>
                <a:path w="2245106" h="2245106">
                  <a:moveTo>
                    <a:pt x="0" y="1122553"/>
                  </a:moveTo>
                  <a:cubicBezTo>
                    <a:pt x="0" y="502666"/>
                    <a:pt x="502539" y="0"/>
                    <a:pt x="1122553" y="0"/>
                  </a:cubicBezTo>
                  <a:cubicBezTo>
                    <a:pt x="1742567" y="0"/>
                    <a:pt x="2245106" y="502539"/>
                    <a:pt x="2245106" y="1122553"/>
                  </a:cubicBezTo>
                  <a:cubicBezTo>
                    <a:pt x="2245106" y="1742567"/>
                    <a:pt x="1742567" y="2245106"/>
                    <a:pt x="1122553" y="2245106"/>
                  </a:cubicBezTo>
                  <a:cubicBezTo>
                    <a:pt x="502539" y="2245106"/>
                    <a:pt x="0" y="1742440"/>
                    <a:pt x="0" y="1122553"/>
                  </a:cubicBezTo>
                  <a:close/>
                </a:path>
              </a:pathLst>
            </a:custGeom>
            <a:solidFill>
              <a:srgbClr val="BC1C1C"/>
            </a:solidFill>
          </p:spPr>
          <p:txBody>
            <a:bodyPr/>
            <a:lstStyle/>
            <a:p>
              <a:endParaRPr lang="en-US"/>
            </a:p>
          </p:txBody>
        </p:sp>
        <p:sp>
          <p:nvSpPr>
            <p:cNvPr id="30" name="Freeform 30"/>
            <p:cNvSpPr/>
            <p:nvPr/>
          </p:nvSpPr>
          <p:spPr>
            <a:xfrm>
              <a:off x="0" y="0"/>
              <a:ext cx="2276856" cy="2276856"/>
            </a:xfrm>
            <a:custGeom>
              <a:avLst/>
              <a:gdLst/>
              <a:ahLst/>
              <a:cxnLst/>
              <a:rect l="l" t="t" r="r" b="b"/>
              <a:pathLst>
                <a:path w="2276856" h="2276856">
                  <a:moveTo>
                    <a:pt x="0" y="1138428"/>
                  </a:moveTo>
                  <a:cubicBezTo>
                    <a:pt x="0" y="509651"/>
                    <a:pt x="509651" y="0"/>
                    <a:pt x="1138428" y="0"/>
                  </a:cubicBezTo>
                  <a:lnTo>
                    <a:pt x="1138428" y="15875"/>
                  </a:lnTo>
                  <a:lnTo>
                    <a:pt x="1138428" y="0"/>
                  </a:lnTo>
                  <a:cubicBezTo>
                    <a:pt x="1767078" y="0"/>
                    <a:pt x="2276856" y="509651"/>
                    <a:pt x="2276856" y="1138428"/>
                  </a:cubicBezTo>
                  <a:lnTo>
                    <a:pt x="2260981" y="1138428"/>
                  </a:lnTo>
                  <a:lnTo>
                    <a:pt x="2276856" y="1138428"/>
                  </a:lnTo>
                  <a:cubicBezTo>
                    <a:pt x="2276856" y="1767078"/>
                    <a:pt x="1767205" y="2276856"/>
                    <a:pt x="1138428" y="2276856"/>
                  </a:cubicBezTo>
                  <a:lnTo>
                    <a:pt x="1138428" y="2260981"/>
                  </a:lnTo>
                  <a:lnTo>
                    <a:pt x="1138428" y="2276856"/>
                  </a:lnTo>
                  <a:cubicBezTo>
                    <a:pt x="509651" y="2276729"/>
                    <a:pt x="0" y="1767078"/>
                    <a:pt x="0" y="1138428"/>
                  </a:cubicBezTo>
                  <a:lnTo>
                    <a:pt x="15875" y="1138428"/>
                  </a:lnTo>
                  <a:lnTo>
                    <a:pt x="31750" y="1138428"/>
                  </a:lnTo>
                  <a:lnTo>
                    <a:pt x="15875" y="1138428"/>
                  </a:lnTo>
                  <a:lnTo>
                    <a:pt x="0" y="1138428"/>
                  </a:lnTo>
                  <a:moveTo>
                    <a:pt x="31750" y="1138428"/>
                  </a:moveTo>
                  <a:cubicBezTo>
                    <a:pt x="31750" y="1147191"/>
                    <a:pt x="24638" y="1154303"/>
                    <a:pt x="15875" y="1154303"/>
                  </a:cubicBezTo>
                  <a:cubicBezTo>
                    <a:pt x="7112" y="1154303"/>
                    <a:pt x="0" y="1147191"/>
                    <a:pt x="0" y="1138428"/>
                  </a:cubicBezTo>
                  <a:cubicBezTo>
                    <a:pt x="0" y="1129665"/>
                    <a:pt x="7112" y="1122553"/>
                    <a:pt x="15875" y="1122553"/>
                  </a:cubicBezTo>
                  <a:cubicBezTo>
                    <a:pt x="24638" y="1122553"/>
                    <a:pt x="31750" y="1129665"/>
                    <a:pt x="31750" y="1138428"/>
                  </a:cubicBezTo>
                  <a:cubicBezTo>
                    <a:pt x="31750" y="1749552"/>
                    <a:pt x="527177" y="2245106"/>
                    <a:pt x="1138428" y="2245106"/>
                  </a:cubicBezTo>
                  <a:cubicBezTo>
                    <a:pt x="1749679" y="2245106"/>
                    <a:pt x="2245106" y="1749679"/>
                    <a:pt x="2245106" y="1138428"/>
                  </a:cubicBezTo>
                  <a:cubicBezTo>
                    <a:pt x="2245106" y="527177"/>
                    <a:pt x="1749552" y="31750"/>
                    <a:pt x="1138428" y="31750"/>
                  </a:cubicBezTo>
                  <a:lnTo>
                    <a:pt x="1138428" y="15875"/>
                  </a:lnTo>
                  <a:lnTo>
                    <a:pt x="1138428" y="31750"/>
                  </a:lnTo>
                  <a:cubicBezTo>
                    <a:pt x="527177" y="31750"/>
                    <a:pt x="31750" y="527177"/>
                    <a:pt x="31750" y="1138428"/>
                  </a:cubicBezTo>
                  <a:close/>
                </a:path>
              </a:pathLst>
            </a:custGeom>
            <a:solidFill>
              <a:srgbClr val="BC1C1C"/>
            </a:solidFill>
          </p:spPr>
          <p:txBody>
            <a:bodyPr/>
            <a:lstStyle/>
            <a:p>
              <a:endParaRPr lang="en-US"/>
            </a:p>
          </p:txBody>
        </p:sp>
      </p:grpSp>
      <p:grpSp>
        <p:nvGrpSpPr>
          <p:cNvPr id="31" name="Group 31"/>
          <p:cNvGrpSpPr/>
          <p:nvPr/>
        </p:nvGrpSpPr>
        <p:grpSpPr>
          <a:xfrm>
            <a:off x="7996383" y="4078811"/>
            <a:ext cx="2129375" cy="2129375"/>
            <a:chOff x="0" y="0"/>
            <a:chExt cx="1619210" cy="1619210"/>
          </a:xfrm>
        </p:grpSpPr>
        <p:sp>
          <p:nvSpPr>
            <p:cNvPr id="32" name="Freeform 32"/>
            <p:cNvSpPr/>
            <p:nvPr/>
          </p:nvSpPr>
          <p:spPr>
            <a:xfrm>
              <a:off x="0" y="0"/>
              <a:ext cx="1619210" cy="1619210"/>
            </a:xfrm>
            <a:custGeom>
              <a:avLst/>
              <a:gdLst/>
              <a:ahLst/>
              <a:cxnLst/>
              <a:rect l="l" t="t" r="r" b="b"/>
              <a:pathLst>
                <a:path w="1619210" h="1619210">
                  <a:moveTo>
                    <a:pt x="0" y="0"/>
                  </a:moveTo>
                  <a:lnTo>
                    <a:pt x="1619210" y="0"/>
                  </a:lnTo>
                  <a:lnTo>
                    <a:pt x="1619210" y="1619210"/>
                  </a:lnTo>
                  <a:lnTo>
                    <a:pt x="0" y="1619210"/>
                  </a:lnTo>
                  <a:close/>
                </a:path>
              </a:pathLst>
            </a:custGeom>
            <a:solidFill>
              <a:srgbClr val="B8B9B9">
                <a:alpha val="0"/>
              </a:srgbClr>
            </a:solidFill>
          </p:spPr>
          <p:txBody>
            <a:bodyPr/>
            <a:lstStyle/>
            <a:p>
              <a:endParaRPr lang="en-US"/>
            </a:p>
          </p:txBody>
        </p:sp>
        <p:sp>
          <p:nvSpPr>
            <p:cNvPr id="33" name="TextBox 33"/>
            <p:cNvSpPr txBox="1"/>
            <p:nvPr/>
          </p:nvSpPr>
          <p:spPr>
            <a:xfrm>
              <a:off x="0" y="38100"/>
              <a:ext cx="1619210" cy="1581110"/>
            </a:xfrm>
            <a:prstGeom prst="rect">
              <a:avLst/>
            </a:prstGeom>
          </p:spPr>
          <p:txBody>
            <a:bodyPr lIns="0" tIns="0" rIns="0" bIns="0" rtlCol="0" anchor="ctr"/>
            <a:lstStyle/>
            <a:p>
              <a:pPr algn="ctr">
                <a:lnSpc>
                  <a:spcPts val="3300"/>
                </a:lnSpc>
              </a:pPr>
              <a:r>
                <a:rPr lang="en-US" sz="3056">
                  <a:solidFill>
                    <a:srgbClr val="000000"/>
                  </a:solidFill>
                  <a:latin typeface="Bitter"/>
                  <a:ea typeface="Bitter"/>
                  <a:cs typeface="Bitter"/>
                  <a:sym typeface="Bitter"/>
                </a:rPr>
                <a:t>Bystanders</a:t>
              </a:r>
            </a:p>
          </p:txBody>
        </p:sp>
      </p:grpSp>
      <p:grpSp>
        <p:nvGrpSpPr>
          <p:cNvPr id="34" name="Group 34"/>
          <p:cNvGrpSpPr/>
          <p:nvPr/>
        </p:nvGrpSpPr>
        <p:grpSpPr>
          <a:xfrm rot="-2700000">
            <a:off x="10220020" y="3094908"/>
            <a:ext cx="782869" cy="996416"/>
            <a:chOff x="0" y="0"/>
            <a:chExt cx="595306" cy="757690"/>
          </a:xfrm>
        </p:grpSpPr>
        <p:sp>
          <p:nvSpPr>
            <p:cNvPr id="35" name="Freeform 35"/>
            <p:cNvSpPr/>
            <p:nvPr/>
          </p:nvSpPr>
          <p:spPr>
            <a:xfrm>
              <a:off x="0" y="0"/>
              <a:ext cx="595249" cy="757682"/>
            </a:xfrm>
            <a:custGeom>
              <a:avLst/>
              <a:gdLst/>
              <a:ahLst/>
              <a:cxnLst/>
              <a:rect l="l" t="t" r="r" b="b"/>
              <a:pathLst>
                <a:path w="595249" h="757682">
                  <a:moveTo>
                    <a:pt x="0" y="151511"/>
                  </a:moveTo>
                  <a:lnTo>
                    <a:pt x="297688" y="151511"/>
                  </a:lnTo>
                  <a:lnTo>
                    <a:pt x="297688" y="0"/>
                  </a:lnTo>
                  <a:lnTo>
                    <a:pt x="595249" y="378841"/>
                  </a:lnTo>
                  <a:lnTo>
                    <a:pt x="297688" y="757682"/>
                  </a:lnTo>
                  <a:lnTo>
                    <a:pt x="297688" y="606171"/>
                  </a:lnTo>
                  <a:lnTo>
                    <a:pt x="0" y="606171"/>
                  </a:lnTo>
                  <a:close/>
                </a:path>
              </a:pathLst>
            </a:custGeom>
            <a:solidFill>
              <a:srgbClr val="838182"/>
            </a:solidFill>
            <a:ln w="38100" cap="sq">
              <a:solidFill>
                <a:srgbClr val="000000"/>
              </a:solidFill>
              <a:prstDash val="solid"/>
              <a:miter/>
            </a:ln>
          </p:spPr>
          <p:txBody>
            <a:bodyPr/>
            <a:lstStyle/>
            <a:p>
              <a:endParaRPr lang="en-US"/>
            </a:p>
          </p:txBody>
        </p:sp>
      </p:grpSp>
      <p:sp>
        <p:nvSpPr>
          <p:cNvPr id="36" name="TextBox 36"/>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Canva Sans"/>
                <a:ea typeface="Canva Sans"/>
                <a:cs typeface="Canva Sans"/>
                <a:sym typeface="Canva Sans"/>
              </a:rPr>
              <a:t>24</a:t>
            </a:r>
          </a:p>
        </p:txBody>
      </p:sp>
      <p:sp>
        <p:nvSpPr>
          <p:cNvPr id="37" name="TextBox 37"/>
          <p:cNvSpPr txBox="1"/>
          <p:nvPr/>
        </p:nvSpPr>
        <p:spPr>
          <a:xfrm>
            <a:off x="7739583" y="9984741"/>
            <a:ext cx="2808833" cy="302259"/>
          </a:xfrm>
          <a:prstGeom prst="rect">
            <a:avLst/>
          </a:prstGeom>
        </p:spPr>
        <p:txBody>
          <a:bodyPr lIns="0" tIns="0" rIns="0" bIns="0" rtlCol="0" anchor="t">
            <a:spAutoFit/>
          </a:bodyPr>
          <a:lstStyle/>
          <a:p>
            <a:pPr algn="ctr">
              <a:lnSpc>
                <a:spcPts val="2240"/>
              </a:lnSpc>
            </a:pPr>
            <a:r>
              <a:rPr lang="en-US" sz="1600" spc="16">
                <a:solidFill>
                  <a:srgbClr val="FFFFFF"/>
                </a:solidFill>
                <a:latin typeface="Palatino"/>
                <a:ea typeface="Palatino"/>
                <a:cs typeface="Palatino"/>
                <a:sym typeface="Palatino"/>
              </a:rPr>
              <a:t>© Archdiocese of Omaha 2026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sp>
        <p:nvSpPr>
          <p:cNvPr id="3" name="AutoShape 3"/>
          <p:cNvSpPr/>
          <p:nvPr/>
        </p:nvSpPr>
        <p:spPr>
          <a:xfrm>
            <a:off x="1028700" y="1028700"/>
            <a:ext cx="6400800" cy="7200900"/>
          </a:xfrm>
          <a:prstGeom prst="rect">
            <a:avLst/>
          </a:prstGeom>
          <a:solidFill>
            <a:srgbClr val="B2A289"/>
          </a:solidFill>
        </p:spPr>
        <p:txBody>
          <a:bodyPr/>
          <a:lstStyle/>
          <a:p>
            <a:endParaRPr lang="en-US"/>
          </a:p>
        </p:txBody>
      </p:sp>
      <p:grpSp>
        <p:nvGrpSpPr>
          <p:cNvPr id="4" name="Group 4"/>
          <p:cNvGrpSpPr/>
          <p:nvPr/>
        </p:nvGrpSpPr>
        <p:grpSpPr>
          <a:xfrm>
            <a:off x="1613056" y="1771981"/>
            <a:ext cx="6799321" cy="7486319"/>
            <a:chOff x="0" y="0"/>
            <a:chExt cx="812800" cy="894925"/>
          </a:xfrm>
        </p:grpSpPr>
        <p:sp>
          <p:nvSpPr>
            <p:cNvPr id="5" name="Freeform 5"/>
            <p:cNvSpPr/>
            <p:nvPr/>
          </p:nvSpPr>
          <p:spPr>
            <a:xfrm>
              <a:off x="0" y="0"/>
              <a:ext cx="812800" cy="894925"/>
            </a:xfrm>
            <a:custGeom>
              <a:avLst/>
              <a:gdLst/>
              <a:ahLst/>
              <a:cxnLst/>
              <a:rect l="l" t="t" r="r" b="b"/>
              <a:pathLst>
                <a:path w="812800" h="894925">
                  <a:moveTo>
                    <a:pt x="0" y="0"/>
                  </a:moveTo>
                  <a:lnTo>
                    <a:pt x="812800" y="0"/>
                  </a:lnTo>
                  <a:lnTo>
                    <a:pt x="812800" y="894925"/>
                  </a:lnTo>
                  <a:lnTo>
                    <a:pt x="0" y="894925"/>
                  </a:lnTo>
                  <a:close/>
                </a:path>
              </a:pathLst>
            </a:custGeom>
            <a:blipFill>
              <a:blip r:embed="rId4"/>
              <a:stretch>
                <a:fillRect l="-32629" r="-32629"/>
              </a:stretch>
            </a:blipFill>
          </p:spPr>
          <p:txBody>
            <a:bodyPr/>
            <a:lstStyle/>
            <a:p>
              <a:endParaRPr lang="en-US"/>
            </a:p>
          </p:txBody>
        </p:sp>
      </p:grpSp>
      <p:grpSp>
        <p:nvGrpSpPr>
          <p:cNvPr id="6" name="Group 6"/>
          <p:cNvGrpSpPr/>
          <p:nvPr/>
        </p:nvGrpSpPr>
        <p:grpSpPr>
          <a:xfrm>
            <a:off x="9871822" y="689348"/>
            <a:ext cx="7387478" cy="7383348"/>
            <a:chOff x="0" y="9525"/>
            <a:chExt cx="9849971" cy="9844464"/>
          </a:xfrm>
        </p:grpSpPr>
        <p:sp>
          <p:nvSpPr>
            <p:cNvPr id="7" name="TextBox 7"/>
            <p:cNvSpPr txBox="1"/>
            <p:nvPr/>
          </p:nvSpPr>
          <p:spPr>
            <a:xfrm>
              <a:off x="0" y="9525"/>
              <a:ext cx="9849971" cy="3292475"/>
            </a:xfrm>
            <a:prstGeom prst="rect">
              <a:avLst/>
            </a:prstGeom>
          </p:spPr>
          <p:txBody>
            <a:bodyPr lIns="0" tIns="0" rIns="0" bIns="0" rtlCol="0" anchor="t">
              <a:spAutoFit/>
            </a:bodyPr>
            <a:lstStyle/>
            <a:p>
              <a:pPr marL="0" lvl="0" indent="0" algn="l">
                <a:lnSpc>
                  <a:spcPts val="5852"/>
                </a:lnSpc>
              </a:pPr>
              <a:r>
                <a:rPr lang="en-US" sz="4876">
                  <a:solidFill>
                    <a:srgbClr val="000000"/>
                  </a:solidFill>
                  <a:latin typeface="Bitter"/>
                  <a:ea typeface="Bitter"/>
                  <a:cs typeface="Bitter"/>
                  <a:sym typeface="Bitter"/>
                </a:rPr>
                <a:t>How Circle of Grace Can Stamp out Bullying</a:t>
              </a:r>
            </a:p>
            <a:p>
              <a:pPr marL="0" lvl="0" indent="0" algn="l">
                <a:lnSpc>
                  <a:spcPts val="3932"/>
                </a:lnSpc>
              </a:pPr>
              <a:r>
                <a:rPr lang="en-US" sz="3276">
                  <a:solidFill>
                    <a:srgbClr val="000000"/>
                  </a:solidFill>
                  <a:latin typeface="Bitter"/>
                  <a:ea typeface="Bitter"/>
                  <a:cs typeface="Bitter"/>
                  <a:sym typeface="Bitter"/>
                </a:rPr>
                <a:t>Key points that need to be taught from the heart</a:t>
              </a:r>
            </a:p>
          </p:txBody>
        </p:sp>
        <p:sp>
          <p:nvSpPr>
            <p:cNvPr id="8" name="TextBox 8"/>
            <p:cNvSpPr txBox="1"/>
            <p:nvPr/>
          </p:nvSpPr>
          <p:spPr>
            <a:xfrm>
              <a:off x="0" y="3876675"/>
              <a:ext cx="9055612" cy="695325"/>
            </a:xfrm>
            <a:prstGeom prst="rect">
              <a:avLst/>
            </a:prstGeom>
          </p:spPr>
          <p:txBody>
            <a:bodyPr lIns="0" tIns="0" rIns="0" bIns="0" rtlCol="0" anchor="t">
              <a:spAutoFit/>
            </a:bodyPr>
            <a:lstStyle/>
            <a:p>
              <a:pPr marL="0" lvl="0" indent="0" algn="l">
                <a:lnSpc>
                  <a:spcPts val="3825"/>
                </a:lnSpc>
              </a:pPr>
              <a:r>
                <a:rPr lang="en-US" sz="3187" i="1">
                  <a:solidFill>
                    <a:srgbClr val="000000"/>
                  </a:solidFill>
                  <a:latin typeface="Bitter Italics"/>
                  <a:ea typeface="Bitter Italics"/>
                  <a:cs typeface="Bitter Italics"/>
                  <a:sym typeface="Bitter Italics"/>
                </a:rPr>
                <a:t>Relationship with God</a:t>
              </a:r>
            </a:p>
          </p:txBody>
        </p:sp>
        <p:sp>
          <p:nvSpPr>
            <p:cNvPr id="9" name="TextBox 9"/>
            <p:cNvSpPr txBox="1"/>
            <p:nvPr/>
          </p:nvSpPr>
          <p:spPr>
            <a:xfrm>
              <a:off x="0" y="5111750"/>
              <a:ext cx="9055612" cy="4742239"/>
            </a:xfrm>
            <a:prstGeom prst="rect">
              <a:avLst/>
            </a:prstGeom>
          </p:spPr>
          <p:txBody>
            <a:bodyPr lIns="0" tIns="0" rIns="0" bIns="0" rtlCol="0" anchor="t">
              <a:spAutoFit/>
            </a:bodyPr>
            <a:lstStyle/>
            <a:p>
              <a:pPr marL="505460" lvl="1" indent="-252730" algn="l">
                <a:lnSpc>
                  <a:spcPts val="3514"/>
                </a:lnSpc>
                <a:buFont typeface="Arial"/>
                <a:buChar char="•"/>
              </a:pPr>
              <a:r>
                <a:rPr lang="en-US" sz="2300">
                  <a:solidFill>
                    <a:srgbClr val="000000"/>
                  </a:solidFill>
                  <a:latin typeface="Bitter"/>
                  <a:ea typeface="Bitter"/>
                  <a:cs typeface="Bitter"/>
                  <a:sym typeface="Bitter"/>
                </a:rPr>
                <a:t>Truly believing that God desires a relationship with us.</a:t>
              </a:r>
              <a:endParaRPr lang="en-US" sz="2300"/>
            </a:p>
            <a:p>
              <a:pPr marL="505460" lvl="1" indent="-252730" algn="l">
                <a:lnSpc>
                  <a:spcPts val="3514"/>
                </a:lnSpc>
                <a:buFont typeface="Arial"/>
                <a:buChar char="•"/>
              </a:pPr>
              <a:r>
                <a:rPr lang="en-US" sz="2300">
                  <a:solidFill>
                    <a:srgbClr val="000000"/>
                  </a:solidFill>
                  <a:latin typeface="Bitter"/>
                  <a:ea typeface="Bitter"/>
                  <a:cs typeface="Bitter"/>
                  <a:sym typeface="Bitter"/>
                </a:rPr>
                <a:t>Realize ones true identify is being His child.</a:t>
              </a:r>
              <a:endParaRPr lang="en-US" sz="2300">
                <a:solidFill>
                  <a:srgbClr val="000000"/>
                </a:solidFill>
                <a:latin typeface="Bitter"/>
                <a:ea typeface="Bitter"/>
                <a:cs typeface="Bitter"/>
              </a:endParaRPr>
            </a:p>
            <a:p>
              <a:pPr marL="505460" lvl="1" indent="-252730" algn="l">
                <a:lnSpc>
                  <a:spcPts val="3514"/>
                </a:lnSpc>
                <a:buFont typeface="Arial"/>
                <a:buChar char="•"/>
              </a:pPr>
              <a:r>
                <a:rPr lang="en-US" sz="2343">
                  <a:solidFill>
                    <a:srgbClr val="000000"/>
                  </a:solidFill>
                  <a:latin typeface="Bitter"/>
                  <a:ea typeface="Bitter"/>
                  <a:cs typeface="Bitter"/>
                  <a:sym typeface="Bitter"/>
                </a:rPr>
                <a:t>Understanding the Holy Spirit helps us discern difficult and unsafe situations</a:t>
              </a:r>
              <a:endParaRPr lang="en-US" sz="2343">
                <a:solidFill>
                  <a:srgbClr val="000000"/>
                </a:solidFill>
                <a:latin typeface="Bitter"/>
                <a:ea typeface="Bitter"/>
                <a:cs typeface="Bitter"/>
              </a:endParaRPr>
            </a:p>
            <a:p>
              <a:pPr marL="505460" lvl="1" indent="-252730">
                <a:lnSpc>
                  <a:spcPts val="3514"/>
                </a:lnSpc>
                <a:buFont typeface="Arial"/>
                <a:buChar char="•"/>
              </a:pPr>
              <a:r>
                <a:rPr lang="en-US" sz="2300">
                  <a:solidFill>
                    <a:srgbClr val="000000"/>
                  </a:solidFill>
                  <a:latin typeface="Bitter"/>
                  <a:ea typeface="Bitter"/>
                  <a:cs typeface="Bitter"/>
                  <a:sym typeface="Bitter"/>
                </a:rPr>
                <a:t>One is less likely to bully if one believes that God is in everyone’s Circle of Grace, and that we all belong to Him</a:t>
              </a:r>
              <a:endParaRPr lang="en-US" sz="2300">
                <a:solidFill>
                  <a:srgbClr val="000000"/>
                </a:solidFill>
                <a:latin typeface="Bitter"/>
                <a:ea typeface="Bitter"/>
                <a:cs typeface="Bitter"/>
              </a:endParaRPr>
            </a:p>
          </p:txBody>
        </p:sp>
      </p:grpSp>
      <p:sp>
        <p:nvSpPr>
          <p:cNvPr id="10" name="TextBox 10"/>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Canva Sans"/>
                <a:ea typeface="Canva Sans"/>
                <a:cs typeface="Canva Sans"/>
                <a:sym typeface="Canva Sans"/>
              </a:rPr>
              <a:t>25</a:t>
            </a:r>
          </a:p>
        </p:txBody>
      </p:sp>
      <p:sp>
        <p:nvSpPr>
          <p:cNvPr id="11" name="TextBox 11"/>
          <p:cNvSpPr txBox="1"/>
          <p:nvPr/>
        </p:nvSpPr>
        <p:spPr>
          <a:xfrm>
            <a:off x="7739583" y="9984741"/>
            <a:ext cx="2808833" cy="302259"/>
          </a:xfrm>
          <a:prstGeom prst="rect">
            <a:avLst/>
          </a:prstGeom>
        </p:spPr>
        <p:txBody>
          <a:bodyPr lIns="0" tIns="0" rIns="0" bIns="0" rtlCol="0" anchor="t">
            <a:spAutoFit/>
          </a:bodyPr>
          <a:lstStyle/>
          <a:p>
            <a:pPr algn="ctr">
              <a:lnSpc>
                <a:spcPts val="2240"/>
              </a:lnSpc>
            </a:pPr>
            <a:r>
              <a:rPr lang="en-US" sz="1600" spc="16">
                <a:solidFill>
                  <a:srgbClr val="000000"/>
                </a:solidFill>
                <a:latin typeface="Palatino"/>
                <a:ea typeface="Palatino"/>
                <a:cs typeface="Palatino"/>
                <a:sym typeface="Palatino"/>
              </a:rPr>
              <a:t>© Archdiocese of Omaha 2026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sp>
        <p:nvSpPr>
          <p:cNvPr id="3" name="AutoShape 3"/>
          <p:cNvSpPr/>
          <p:nvPr/>
        </p:nvSpPr>
        <p:spPr>
          <a:xfrm>
            <a:off x="1028700" y="1028700"/>
            <a:ext cx="6400800" cy="7200900"/>
          </a:xfrm>
          <a:prstGeom prst="rect">
            <a:avLst/>
          </a:prstGeom>
          <a:solidFill>
            <a:srgbClr val="B2A289"/>
          </a:solidFill>
        </p:spPr>
        <p:txBody>
          <a:bodyPr/>
          <a:lstStyle/>
          <a:p>
            <a:endParaRPr lang="en-US"/>
          </a:p>
        </p:txBody>
      </p:sp>
      <p:grpSp>
        <p:nvGrpSpPr>
          <p:cNvPr id="4" name="Group 4"/>
          <p:cNvGrpSpPr/>
          <p:nvPr/>
        </p:nvGrpSpPr>
        <p:grpSpPr>
          <a:xfrm>
            <a:off x="1613056" y="1771981"/>
            <a:ext cx="6799321" cy="7486319"/>
            <a:chOff x="0" y="0"/>
            <a:chExt cx="812800" cy="894925"/>
          </a:xfrm>
        </p:grpSpPr>
        <p:sp>
          <p:nvSpPr>
            <p:cNvPr id="5" name="Freeform 5"/>
            <p:cNvSpPr/>
            <p:nvPr/>
          </p:nvSpPr>
          <p:spPr>
            <a:xfrm>
              <a:off x="0" y="0"/>
              <a:ext cx="812800" cy="894925"/>
            </a:xfrm>
            <a:custGeom>
              <a:avLst/>
              <a:gdLst/>
              <a:ahLst/>
              <a:cxnLst/>
              <a:rect l="l" t="t" r="r" b="b"/>
              <a:pathLst>
                <a:path w="812800" h="894925">
                  <a:moveTo>
                    <a:pt x="0" y="0"/>
                  </a:moveTo>
                  <a:lnTo>
                    <a:pt x="812800" y="0"/>
                  </a:lnTo>
                  <a:lnTo>
                    <a:pt x="812800" y="894925"/>
                  </a:lnTo>
                  <a:lnTo>
                    <a:pt x="0" y="894925"/>
                  </a:lnTo>
                  <a:close/>
                </a:path>
              </a:pathLst>
            </a:custGeom>
            <a:blipFill>
              <a:blip r:embed="rId4"/>
              <a:stretch>
                <a:fillRect l="-32629" r="-32629"/>
              </a:stretch>
            </a:blipFill>
          </p:spPr>
          <p:txBody>
            <a:bodyPr/>
            <a:lstStyle/>
            <a:p>
              <a:endParaRPr lang="en-US"/>
            </a:p>
          </p:txBody>
        </p:sp>
      </p:grpSp>
      <p:grpSp>
        <p:nvGrpSpPr>
          <p:cNvPr id="6" name="Group 6"/>
          <p:cNvGrpSpPr/>
          <p:nvPr/>
        </p:nvGrpSpPr>
        <p:grpSpPr>
          <a:xfrm>
            <a:off x="9871822" y="626839"/>
            <a:ext cx="7387478" cy="9033322"/>
            <a:chOff x="0" y="0"/>
            <a:chExt cx="9849971" cy="12044429"/>
          </a:xfrm>
        </p:grpSpPr>
        <p:sp>
          <p:nvSpPr>
            <p:cNvPr id="7" name="TextBox 7"/>
            <p:cNvSpPr txBox="1"/>
            <p:nvPr/>
          </p:nvSpPr>
          <p:spPr>
            <a:xfrm>
              <a:off x="0" y="0"/>
              <a:ext cx="9849971" cy="3276600"/>
            </a:xfrm>
            <a:prstGeom prst="rect">
              <a:avLst/>
            </a:prstGeom>
          </p:spPr>
          <p:txBody>
            <a:bodyPr lIns="0" tIns="0" rIns="0" bIns="0" rtlCol="0" anchor="t">
              <a:spAutoFit/>
            </a:bodyPr>
            <a:lstStyle/>
            <a:p>
              <a:pPr marL="0" lvl="0" indent="0" algn="l">
                <a:lnSpc>
                  <a:spcPts val="5825"/>
                </a:lnSpc>
              </a:pPr>
              <a:r>
                <a:rPr lang="en-US" sz="4854">
                  <a:solidFill>
                    <a:srgbClr val="000000"/>
                  </a:solidFill>
                  <a:latin typeface="Bitter"/>
                  <a:ea typeface="Bitter"/>
                  <a:cs typeface="Bitter"/>
                  <a:sym typeface="Bitter"/>
                </a:rPr>
                <a:t>How Circle of Grace Can Stamp out Bullying</a:t>
              </a:r>
            </a:p>
            <a:p>
              <a:pPr marL="0" lvl="0" indent="0" algn="l">
                <a:lnSpc>
                  <a:spcPts val="3905"/>
                </a:lnSpc>
              </a:pPr>
              <a:r>
                <a:rPr lang="en-US" sz="3254">
                  <a:solidFill>
                    <a:srgbClr val="000000"/>
                  </a:solidFill>
                  <a:latin typeface="Bitter"/>
                  <a:ea typeface="Bitter"/>
                  <a:cs typeface="Bitter"/>
                  <a:sym typeface="Bitter"/>
                </a:rPr>
                <a:t>Key points that need to be taught from the heart</a:t>
              </a:r>
            </a:p>
          </p:txBody>
        </p:sp>
        <p:sp>
          <p:nvSpPr>
            <p:cNvPr id="8" name="TextBox 8"/>
            <p:cNvSpPr txBox="1"/>
            <p:nvPr/>
          </p:nvSpPr>
          <p:spPr>
            <a:xfrm>
              <a:off x="0" y="3851275"/>
              <a:ext cx="9055612" cy="695325"/>
            </a:xfrm>
            <a:prstGeom prst="rect">
              <a:avLst/>
            </a:prstGeom>
          </p:spPr>
          <p:txBody>
            <a:bodyPr lIns="0" tIns="0" rIns="0" bIns="0" rtlCol="0" anchor="t">
              <a:spAutoFit/>
            </a:bodyPr>
            <a:lstStyle/>
            <a:p>
              <a:pPr marL="0" lvl="0" indent="0" algn="l">
                <a:lnSpc>
                  <a:spcPts val="3843"/>
                </a:lnSpc>
              </a:pPr>
              <a:r>
                <a:rPr lang="en-US" sz="3202" i="1">
                  <a:solidFill>
                    <a:srgbClr val="000000"/>
                  </a:solidFill>
                  <a:latin typeface="Bitter Italics"/>
                  <a:ea typeface="Bitter Italics"/>
                  <a:cs typeface="Bitter Italics"/>
                  <a:sym typeface="Bitter Italics"/>
                </a:rPr>
                <a:t>Relationship with Self &amp; Others</a:t>
              </a:r>
            </a:p>
          </p:txBody>
        </p:sp>
        <p:sp>
          <p:nvSpPr>
            <p:cNvPr id="9" name="TextBox 9"/>
            <p:cNvSpPr txBox="1"/>
            <p:nvPr/>
          </p:nvSpPr>
          <p:spPr>
            <a:xfrm>
              <a:off x="0" y="5086350"/>
              <a:ext cx="9055612" cy="6958079"/>
            </a:xfrm>
            <a:prstGeom prst="rect">
              <a:avLst/>
            </a:prstGeom>
          </p:spPr>
          <p:txBody>
            <a:bodyPr lIns="0" tIns="0" rIns="0" bIns="0" rtlCol="0" anchor="t">
              <a:spAutoFit/>
            </a:bodyPr>
            <a:lstStyle/>
            <a:p>
              <a:pPr marL="505732" lvl="1" indent="-252866" algn="l">
                <a:lnSpc>
                  <a:spcPts val="3513"/>
                </a:lnSpc>
                <a:buFont typeface="Arial"/>
                <a:buChar char="•"/>
              </a:pPr>
              <a:r>
                <a:rPr lang="en-US" sz="2342">
                  <a:solidFill>
                    <a:srgbClr val="000000"/>
                  </a:solidFill>
                  <a:latin typeface="Bitter"/>
                  <a:ea typeface="Bitter"/>
                  <a:cs typeface="Bitter"/>
                  <a:sym typeface="Bitter"/>
                </a:rPr>
                <a:t>Understanding that one is sacred in God’s eyes counters the lies that come from being bullied.</a:t>
              </a:r>
            </a:p>
            <a:p>
              <a:pPr marL="505732" lvl="1" indent="-252866" algn="l">
                <a:lnSpc>
                  <a:spcPts val="3513"/>
                </a:lnSpc>
                <a:buFont typeface="Arial"/>
                <a:buChar char="•"/>
              </a:pPr>
              <a:r>
                <a:rPr lang="en-US" sz="2342">
                  <a:solidFill>
                    <a:srgbClr val="000000"/>
                  </a:solidFill>
                  <a:latin typeface="Bitter"/>
                  <a:ea typeface="Bitter"/>
                  <a:cs typeface="Bitter"/>
                  <a:sym typeface="Bitter"/>
                </a:rPr>
                <a:t>Knowing everyone is sacred in God’s eyes deters bullying and motivates others to report it when they are aware someone is being targeted.</a:t>
              </a:r>
            </a:p>
            <a:p>
              <a:pPr marL="505732" lvl="1" indent="-252866" algn="l">
                <a:lnSpc>
                  <a:spcPts val="3513"/>
                </a:lnSpc>
                <a:buFont typeface="Arial"/>
                <a:buChar char="•"/>
              </a:pPr>
              <a:r>
                <a:rPr lang="en-US" sz="2342">
                  <a:solidFill>
                    <a:srgbClr val="000000"/>
                  </a:solidFill>
                  <a:latin typeface="Bitter"/>
                  <a:ea typeface="Bitter"/>
                  <a:cs typeface="Bitter"/>
                  <a:sym typeface="Bitter"/>
                </a:rPr>
                <a:t>Understanding God’s grace is so close that it helps us with discerning difficult situations.</a:t>
              </a:r>
            </a:p>
            <a:p>
              <a:pPr marL="505732" lvl="1" indent="-252866" algn="l">
                <a:lnSpc>
                  <a:spcPts val="3513"/>
                </a:lnSpc>
                <a:buFont typeface="Arial"/>
                <a:buChar char="•"/>
              </a:pPr>
              <a:r>
                <a:rPr lang="en-US" sz="2342">
                  <a:solidFill>
                    <a:srgbClr val="000000"/>
                  </a:solidFill>
                  <a:latin typeface="Bitter"/>
                  <a:ea typeface="Bitter"/>
                  <a:cs typeface="Bitter"/>
                  <a:sym typeface="Bitter"/>
                </a:rPr>
                <a:t>We have a loving God. Our connection with Him should reflect our actions.</a:t>
              </a:r>
            </a:p>
          </p:txBody>
        </p:sp>
      </p:grpSp>
      <p:sp>
        <p:nvSpPr>
          <p:cNvPr id="10" name="TextBox 10"/>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Canva Sans"/>
                <a:ea typeface="Canva Sans"/>
                <a:cs typeface="Canva Sans"/>
                <a:sym typeface="Canva Sans"/>
              </a:rPr>
              <a:t>26</a:t>
            </a:r>
          </a:p>
        </p:txBody>
      </p:sp>
      <p:sp>
        <p:nvSpPr>
          <p:cNvPr id="11" name="TextBox 11"/>
          <p:cNvSpPr txBox="1"/>
          <p:nvPr/>
        </p:nvSpPr>
        <p:spPr>
          <a:xfrm>
            <a:off x="7739583" y="9984741"/>
            <a:ext cx="2808833" cy="302259"/>
          </a:xfrm>
          <a:prstGeom prst="rect">
            <a:avLst/>
          </a:prstGeom>
        </p:spPr>
        <p:txBody>
          <a:bodyPr lIns="0" tIns="0" rIns="0" bIns="0" rtlCol="0" anchor="t">
            <a:spAutoFit/>
          </a:bodyPr>
          <a:lstStyle/>
          <a:p>
            <a:pPr algn="ctr">
              <a:lnSpc>
                <a:spcPts val="2240"/>
              </a:lnSpc>
            </a:pPr>
            <a:r>
              <a:rPr lang="en-US" sz="1600" spc="16">
                <a:solidFill>
                  <a:srgbClr val="000000"/>
                </a:solidFill>
                <a:latin typeface="Palatino"/>
                <a:ea typeface="Palatino"/>
                <a:cs typeface="Palatino"/>
                <a:sym typeface="Palatino"/>
              </a:rPr>
              <a:t>© Archdiocese of Omaha 2026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9471150" y="-1106859"/>
            <a:ext cx="12500768" cy="12500718"/>
            <a:chOff x="0" y="0"/>
            <a:chExt cx="6350000" cy="6349975"/>
          </a:xfrm>
        </p:grpSpPr>
        <p:sp>
          <p:nvSpPr>
            <p:cNvPr id="4" name="Freeform 4" descr="A person taking a picture of a child crying  AI-generated content may be incorrect."/>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24947" r="-24947"/>
              </a:stretch>
            </a:blipFill>
          </p:spPr>
          <p:txBody>
            <a:bodyPr/>
            <a:lstStyle/>
            <a:p>
              <a:endParaRPr lang="en-US"/>
            </a:p>
          </p:txBody>
        </p:sp>
      </p:grpSp>
      <p:sp>
        <p:nvSpPr>
          <p:cNvPr id="5" name="AutoShape 5"/>
          <p:cNvSpPr/>
          <p:nvPr/>
        </p:nvSpPr>
        <p:spPr>
          <a:xfrm rot="-5400000">
            <a:off x="546454" y="7751947"/>
            <a:ext cx="983543" cy="0"/>
          </a:xfrm>
          <a:prstGeom prst="line">
            <a:avLst/>
          </a:prstGeom>
          <a:ln w="19050" cap="flat">
            <a:solidFill>
              <a:srgbClr val="C0815C"/>
            </a:solidFill>
            <a:prstDash val="solid"/>
            <a:headEnd type="none" w="sm" len="sm"/>
            <a:tailEnd type="none" w="sm" len="sm"/>
          </a:ln>
        </p:spPr>
        <p:txBody>
          <a:bodyPr/>
          <a:lstStyle/>
          <a:p>
            <a:endParaRPr lang="en-US"/>
          </a:p>
        </p:txBody>
      </p:sp>
      <p:sp>
        <p:nvSpPr>
          <p:cNvPr id="6" name="TextBox 6"/>
          <p:cNvSpPr txBox="1"/>
          <p:nvPr/>
        </p:nvSpPr>
        <p:spPr>
          <a:xfrm>
            <a:off x="1335726" y="7454449"/>
            <a:ext cx="7547247" cy="547370"/>
          </a:xfrm>
          <a:prstGeom prst="rect">
            <a:avLst/>
          </a:prstGeom>
        </p:spPr>
        <p:txBody>
          <a:bodyPr lIns="0" tIns="0" rIns="0" bIns="0" rtlCol="0" anchor="t">
            <a:spAutoFit/>
          </a:bodyPr>
          <a:lstStyle/>
          <a:p>
            <a:pPr marL="0" lvl="0" indent="0" algn="l">
              <a:lnSpc>
                <a:spcPts val="4480"/>
              </a:lnSpc>
            </a:pPr>
            <a:r>
              <a:rPr lang="en-US" sz="3200">
                <a:solidFill>
                  <a:srgbClr val="000000"/>
                </a:solidFill>
                <a:latin typeface="Bitter"/>
                <a:ea typeface="Bitter"/>
                <a:cs typeface="Bitter"/>
                <a:sym typeface="Bitter"/>
              </a:rPr>
              <a:t>Steps for Parishes and Schools</a:t>
            </a:r>
          </a:p>
        </p:txBody>
      </p:sp>
      <p:sp>
        <p:nvSpPr>
          <p:cNvPr id="7" name="TextBox 7"/>
          <p:cNvSpPr txBox="1"/>
          <p:nvPr/>
        </p:nvSpPr>
        <p:spPr>
          <a:xfrm>
            <a:off x="1028700" y="1982322"/>
            <a:ext cx="7854272" cy="4733925"/>
          </a:xfrm>
          <a:prstGeom prst="rect">
            <a:avLst/>
          </a:prstGeom>
        </p:spPr>
        <p:txBody>
          <a:bodyPr lIns="0" tIns="0" rIns="0" bIns="0" rtlCol="0" anchor="t">
            <a:spAutoFit/>
          </a:bodyPr>
          <a:lstStyle/>
          <a:p>
            <a:pPr marL="0" lvl="0" indent="0" algn="l">
              <a:lnSpc>
                <a:spcPts val="12480"/>
              </a:lnSpc>
            </a:pPr>
            <a:r>
              <a:rPr lang="en-US" sz="10400" spc="-416">
                <a:solidFill>
                  <a:srgbClr val="000000"/>
                </a:solidFill>
                <a:latin typeface="Bitter"/>
                <a:ea typeface="Bitter"/>
                <a:cs typeface="Bitter"/>
                <a:sym typeface="Bitter"/>
              </a:rPr>
              <a:t>Take a Stand: Stamp out Bullying</a:t>
            </a:r>
          </a:p>
        </p:txBody>
      </p:sp>
      <p:sp>
        <p:nvSpPr>
          <p:cNvPr id="8" name="TextBox 8"/>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Canva Sans"/>
                <a:ea typeface="Canva Sans"/>
                <a:cs typeface="Canva Sans"/>
                <a:sym typeface="Canva Sans"/>
              </a:rPr>
              <a:t>27</a:t>
            </a:r>
          </a:p>
        </p:txBody>
      </p:sp>
      <p:sp>
        <p:nvSpPr>
          <p:cNvPr id="9" name="TextBox 9"/>
          <p:cNvSpPr txBox="1"/>
          <p:nvPr/>
        </p:nvSpPr>
        <p:spPr>
          <a:xfrm>
            <a:off x="7739583" y="9984741"/>
            <a:ext cx="2808833" cy="302259"/>
          </a:xfrm>
          <a:prstGeom prst="rect">
            <a:avLst/>
          </a:prstGeom>
        </p:spPr>
        <p:txBody>
          <a:bodyPr lIns="0" tIns="0" rIns="0" bIns="0" rtlCol="0" anchor="t">
            <a:spAutoFit/>
          </a:bodyPr>
          <a:lstStyle/>
          <a:p>
            <a:pPr algn="ctr">
              <a:lnSpc>
                <a:spcPts val="2240"/>
              </a:lnSpc>
            </a:pPr>
            <a:r>
              <a:rPr lang="en-US" sz="1600" spc="16">
                <a:solidFill>
                  <a:srgbClr val="000000"/>
                </a:solidFill>
                <a:latin typeface="Palatino"/>
                <a:ea typeface="Palatino"/>
                <a:cs typeface="Palatino"/>
                <a:sym typeface="Palatino"/>
              </a:rPr>
              <a:t>© Archdiocese of Omaha 2026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271999" y="271999"/>
            <a:ext cx="7908899" cy="9743002"/>
            <a:chOff x="0" y="0"/>
            <a:chExt cx="812800" cy="1001291"/>
          </a:xfrm>
        </p:grpSpPr>
        <p:sp>
          <p:nvSpPr>
            <p:cNvPr id="4" name="Freeform 4"/>
            <p:cNvSpPr/>
            <p:nvPr/>
          </p:nvSpPr>
          <p:spPr>
            <a:xfrm>
              <a:off x="0" y="0"/>
              <a:ext cx="812800" cy="1001291"/>
            </a:xfrm>
            <a:custGeom>
              <a:avLst/>
              <a:gdLst/>
              <a:ahLst/>
              <a:cxnLst/>
              <a:rect l="l" t="t" r="r" b="b"/>
              <a:pathLst>
                <a:path w="812800" h="1001291">
                  <a:moveTo>
                    <a:pt x="0" y="0"/>
                  </a:moveTo>
                  <a:lnTo>
                    <a:pt x="812800" y="0"/>
                  </a:lnTo>
                  <a:lnTo>
                    <a:pt x="812800" y="1001291"/>
                  </a:lnTo>
                  <a:lnTo>
                    <a:pt x="0" y="1001291"/>
                  </a:lnTo>
                  <a:close/>
                </a:path>
              </a:pathLst>
            </a:custGeom>
            <a:blipFill>
              <a:blip r:embed="rId4"/>
              <a:stretch>
                <a:fillRect l="-40558" r="-40558"/>
              </a:stretch>
            </a:blipFill>
          </p:spPr>
          <p:txBody>
            <a:bodyPr/>
            <a:lstStyle/>
            <a:p>
              <a:endParaRPr lang="en-US"/>
            </a:p>
          </p:txBody>
        </p:sp>
      </p:grpSp>
      <p:grpSp>
        <p:nvGrpSpPr>
          <p:cNvPr id="5" name="Group 5"/>
          <p:cNvGrpSpPr/>
          <p:nvPr/>
        </p:nvGrpSpPr>
        <p:grpSpPr>
          <a:xfrm>
            <a:off x="9256123" y="963178"/>
            <a:ext cx="8384422" cy="8228927"/>
            <a:chOff x="0" y="0"/>
            <a:chExt cx="11179230" cy="10971903"/>
          </a:xfrm>
        </p:grpSpPr>
        <p:sp>
          <p:nvSpPr>
            <p:cNvPr id="6" name="TextBox 6"/>
            <p:cNvSpPr txBox="1"/>
            <p:nvPr/>
          </p:nvSpPr>
          <p:spPr>
            <a:xfrm>
              <a:off x="161667" y="0"/>
              <a:ext cx="10356836" cy="5372100"/>
            </a:xfrm>
            <a:prstGeom prst="rect">
              <a:avLst/>
            </a:prstGeom>
          </p:spPr>
          <p:txBody>
            <a:bodyPr lIns="0" tIns="0" rIns="0" bIns="0" rtlCol="0" anchor="t">
              <a:spAutoFit/>
            </a:bodyPr>
            <a:lstStyle/>
            <a:p>
              <a:pPr marL="0" lvl="0" indent="0" algn="l">
                <a:lnSpc>
                  <a:spcPts val="10597"/>
                </a:lnSpc>
              </a:pPr>
              <a:r>
                <a:rPr lang="en-US" sz="8831" spc="-353">
                  <a:solidFill>
                    <a:srgbClr val="000000"/>
                  </a:solidFill>
                  <a:latin typeface="Bitter"/>
                  <a:ea typeface="Bitter"/>
                  <a:cs typeface="Bitter"/>
                  <a:sym typeface="Bitter"/>
                </a:rPr>
                <a:t>Establish a Zero Tolerance for Bullying</a:t>
              </a:r>
            </a:p>
          </p:txBody>
        </p:sp>
        <p:sp>
          <p:nvSpPr>
            <p:cNvPr id="7" name="TextBox 7"/>
            <p:cNvSpPr txBox="1"/>
            <p:nvPr/>
          </p:nvSpPr>
          <p:spPr>
            <a:xfrm>
              <a:off x="161667" y="6224639"/>
              <a:ext cx="10356836" cy="4747264"/>
            </a:xfrm>
            <a:prstGeom prst="rect">
              <a:avLst/>
            </a:prstGeom>
          </p:spPr>
          <p:txBody>
            <a:bodyPr lIns="0" tIns="0" rIns="0" bIns="0" rtlCol="0" anchor="t">
              <a:spAutoFit/>
            </a:bodyPr>
            <a:lstStyle/>
            <a:p>
              <a:pPr marL="591008" lvl="1" indent="-295504" algn="l">
                <a:lnSpc>
                  <a:spcPts val="4106"/>
                </a:lnSpc>
                <a:buFont typeface="Arial"/>
                <a:buChar char="•"/>
              </a:pPr>
              <a:r>
                <a:rPr lang="en-US" sz="2737">
                  <a:solidFill>
                    <a:srgbClr val="000000"/>
                  </a:solidFill>
                  <a:latin typeface="Bitter"/>
                  <a:ea typeface="Bitter"/>
                  <a:cs typeface="Bitter"/>
                  <a:sym typeface="Bitter"/>
                </a:rPr>
                <a:t>Set expectations of appropriate behavior</a:t>
              </a:r>
            </a:p>
            <a:p>
              <a:pPr marL="591008" lvl="1" indent="-295504" algn="l">
                <a:lnSpc>
                  <a:spcPts val="4106"/>
                </a:lnSpc>
                <a:buFont typeface="Arial"/>
                <a:buChar char="•"/>
              </a:pPr>
              <a:r>
                <a:rPr lang="en-US" sz="2737">
                  <a:solidFill>
                    <a:srgbClr val="000000"/>
                  </a:solidFill>
                  <a:latin typeface="Bitter"/>
                  <a:ea typeface="Bitter"/>
                  <a:cs typeface="Bitter"/>
                  <a:sym typeface="Bitter"/>
                </a:rPr>
                <a:t>Clear definition of bullying</a:t>
              </a:r>
            </a:p>
            <a:p>
              <a:pPr marL="591008" lvl="1" indent="-295504" algn="l">
                <a:lnSpc>
                  <a:spcPts val="4106"/>
                </a:lnSpc>
                <a:buFont typeface="Arial"/>
                <a:buChar char="•"/>
              </a:pPr>
              <a:r>
                <a:rPr lang="en-US" sz="2737">
                  <a:solidFill>
                    <a:srgbClr val="000000"/>
                  </a:solidFill>
                  <a:latin typeface="Bitter"/>
                  <a:ea typeface="Bitter"/>
                  <a:cs typeface="Bitter"/>
                  <a:sym typeface="Bitter"/>
                </a:rPr>
                <a:t>Clear consequences</a:t>
              </a:r>
            </a:p>
            <a:p>
              <a:pPr marL="591008" lvl="1" indent="-295504" algn="l">
                <a:lnSpc>
                  <a:spcPts val="4106"/>
                </a:lnSpc>
                <a:buFont typeface="Arial"/>
                <a:buChar char="•"/>
              </a:pPr>
              <a:r>
                <a:rPr lang="en-US" sz="2737">
                  <a:solidFill>
                    <a:srgbClr val="000000"/>
                  </a:solidFill>
                  <a:latin typeface="Bitter"/>
                  <a:ea typeface="Bitter"/>
                  <a:cs typeface="Bitter"/>
                  <a:sym typeface="Bitter"/>
                </a:rPr>
                <a:t>Clear path to report</a:t>
              </a:r>
            </a:p>
            <a:p>
              <a:pPr marL="591008" lvl="1" indent="-295504" algn="l">
                <a:lnSpc>
                  <a:spcPts val="4106"/>
                </a:lnSpc>
                <a:buFont typeface="Arial"/>
                <a:buChar char="•"/>
              </a:pPr>
              <a:r>
                <a:rPr lang="en-US" sz="2737">
                  <a:solidFill>
                    <a:srgbClr val="000000"/>
                  </a:solidFill>
                  <a:latin typeface="Bitter"/>
                  <a:ea typeface="Bitter"/>
                  <a:cs typeface="Bitter"/>
                  <a:sym typeface="Bitter"/>
                </a:rPr>
                <a:t>Make a contract not to bully</a:t>
              </a:r>
            </a:p>
            <a:p>
              <a:pPr marL="591008" lvl="1" indent="-295504" algn="l">
                <a:lnSpc>
                  <a:spcPts val="4106"/>
                </a:lnSpc>
                <a:buFont typeface="Arial"/>
                <a:buChar char="•"/>
              </a:pPr>
              <a:r>
                <a:rPr lang="en-US" sz="2737">
                  <a:solidFill>
                    <a:srgbClr val="000000"/>
                  </a:solidFill>
                  <a:latin typeface="Bitter"/>
                  <a:ea typeface="Bitter"/>
                  <a:cs typeface="Bitter"/>
                  <a:sym typeface="Bitter"/>
                </a:rPr>
                <a:t>Put all the above in the parent-student handbook</a:t>
              </a:r>
            </a:p>
          </p:txBody>
        </p:sp>
        <p:sp>
          <p:nvSpPr>
            <p:cNvPr id="8" name="AutoShape 8"/>
            <p:cNvSpPr/>
            <p:nvPr/>
          </p:nvSpPr>
          <p:spPr>
            <a:xfrm>
              <a:off x="0" y="5793153"/>
              <a:ext cx="11179230" cy="0"/>
            </a:xfrm>
            <a:prstGeom prst="line">
              <a:avLst/>
            </a:prstGeom>
            <a:ln w="139700" cap="flat">
              <a:solidFill>
                <a:srgbClr val="D4E6F4"/>
              </a:solidFill>
              <a:prstDash val="solid"/>
              <a:headEnd type="none" w="sm" len="sm"/>
              <a:tailEnd type="none" w="sm" len="sm"/>
            </a:ln>
          </p:spPr>
          <p:txBody>
            <a:bodyPr/>
            <a:lstStyle/>
            <a:p>
              <a:endParaRPr lang="en-US"/>
            </a:p>
          </p:txBody>
        </p:sp>
      </p:grpSp>
      <p:sp>
        <p:nvSpPr>
          <p:cNvPr id="9" name="TextBox 9"/>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Canva Sans"/>
                <a:ea typeface="Canva Sans"/>
                <a:cs typeface="Canva Sans"/>
                <a:sym typeface="Canva Sans"/>
              </a:rPr>
              <a:t>28</a:t>
            </a:r>
          </a:p>
        </p:txBody>
      </p:sp>
      <p:sp>
        <p:nvSpPr>
          <p:cNvPr id="10" name="TextBox 10"/>
          <p:cNvSpPr txBox="1"/>
          <p:nvPr/>
        </p:nvSpPr>
        <p:spPr>
          <a:xfrm>
            <a:off x="7739583" y="9984741"/>
            <a:ext cx="2808833" cy="302259"/>
          </a:xfrm>
          <a:prstGeom prst="rect">
            <a:avLst/>
          </a:prstGeom>
        </p:spPr>
        <p:txBody>
          <a:bodyPr lIns="0" tIns="0" rIns="0" bIns="0" rtlCol="0" anchor="t">
            <a:spAutoFit/>
          </a:bodyPr>
          <a:lstStyle/>
          <a:p>
            <a:pPr algn="ctr">
              <a:lnSpc>
                <a:spcPts val="2240"/>
              </a:lnSpc>
            </a:pPr>
            <a:r>
              <a:rPr lang="en-US" sz="1600" spc="16">
                <a:solidFill>
                  <a:srgbClr val="000000"/>
                </a:solidFill>
                <a:latin typeface="Palatino"/>
                <a:ea typeface="Palatino"/>
                <a:cs typeface="Palatino"/>
                <a:sym typeface="Palatino"/>
              </a:rPr>
              <a:t>© Archdiocese of Omaha 2026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1444978" cy="812800"/>
          </a:xfrm>
        </p:grpSpPr>
        <p:sp>
          <p:nvSpPr>
            <p:cNvPr id="3" name="Freeform 3" descr="A teacher standing next to a group of children  AI-generated content may be incorrect."/>
            <p:cNvSpPr/>
            <p:nvPr/>
          </p:nvSpPr>
          <p:spPr>
            <a:xfrm>
              <a:off x="0" y="0"/>
              <a:ext cx="1444978" cy="812800"/>
            </a:xfrm>
            <a:custGeom>
              <a:avLst/>
              <a:gdLst/>
              <a:ahLst/>
              <a:cxnLst/>
              <a:rect l="l" t="t" r="r" b="b"/>
              <a:pathLst>
                <a:path w="1444978" h="812800">
                  <a:moveTo>
                    <a:pt x="0" y="0"/>
                  </a:moveTo>
                  <a:lnTo>
                    <a:pt x="1444978" y="0"/>
                  </a:lnTo>
                  <a:lnTo>
                    <a:pt x="1444978" y="812800"/>
                  </a:lnTo>
                  <a:lnTo>
                    <a:pt x="0" y="812800"/>
                  </a:lnTo>
                  <a:close/>
                </a:path>
              </a:pathLst>
            </a:custGeom>
            <a:blipFill>
              <a:blip r:embed="rId3"/>
              <a:stretch>
                <a:fillRect t="-9300" b="-9300"/>
              </a:stretch>
            </a:blipFill>
          </p:spPr>
          <p:txBody>
            <a:bodyPr/>
            <a:lstStyle/>
            <a:p>
              <a:endParaRPr lang="en-US"/>
            </a:p>
          </p:txBody>
        </p:sp>
      </p:grpSp>
      <p:sp>
        <p:nvSpPr>
          <p:cNvPr id="4" name="TextBox 4"/>
          <p:cNvSpPr txBox="1"/>
          <p:nvPr/>
        </p:nvSpPr>
        <p:spPr>
          <a:xfrm>
            <a:off x="1831419" y="8345462"/>
            <a:ext cx="14625163" cy="1024890"/>
          </a:xfrm>
          <a:prstGeom prst="rect">
            <a:avLst/>
          </a:prstGeom>
        </p:spPr>
        <p:txBody>
          <a:bodyPr lIns="0" tIns="0" rIns="0" bIns="0" rtlCol="0" anchor="t">
            <a:spAutoFit/>
          </a:bodyPr>
          <a:lstStyle/>
          <a:p>
            <a:pPr marL="0" lvl="0" indent="0" algn="l">
              <a:lnSpc>
                <a:spcPts val="7920"/>
              </a:lnSpc>
            </a:pPr>
            <a:r>
              <a:rPr lang="en-US" sz="7200" spc="-288">
                <a:solidFill>
                  <a:schemeClr val="bg1"/>
                </a:solidFill>
                <a:latin typeface="Bitter"/>
                <a:ea typeface="Bitter"/>
                <a:cs typeface="Bitter"/>
                <a:sym typeface="Bitter"/>
              </a:rPr>
              <a:t>Involve the Students in the Solution</a:t>
            </a:r>
          </a:p>
        </p:txBody>
      </p:sp>
      <p:sp>
        <p:nvSpPr>
          <p:cNvPr id="5" name="TextBox 5"/>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Canva Sans"/>
                <a:ea typeface="Canva Sans"/>
                <a:cs typeface="Canva Sans"/>
                <a:sym typeface="Canva Sans"/>
              </a:rPr>
              <a:t>29</a:t>
            </a:r>
          </a:p>
        </p:txBody>
      </p:sp>
      <p:sp>
        <p:nvSpPr>
          <p:cNvPr id="6" name="TextBox 6"/>
          <p:cNvSpPr txBox="1"/>
          <p:nvPr/>
        </p:nvSpPr>
        <p:spPr>
          <a:xfrm>
            <a:off x="7739583" y="9984741"/>
            <a:ext cx="2808833" cy="302259"/>
          </a:xfrm>
          <a:prstGeom prst="rect">
            <a:avLst/>
          </a:prstGeom>
        </p:spPr>
        <p:txBody>
          <a:bodyPr lIns="0" tIns="0" rIns="0" bIns="0" rtlCol="0" anchor="t">
            <a:spAutoFit/>
          </a:bodyPr>
          <a:lstStyle/>
          <a:p>
            <a:pPr algn="ctr">
              <a:lnSpc>
                <a:spcPts val="2240"/>
              </a:lnSpc>
            </a:pPr>
            <a:r>
              <a:rPr lang="en-US" sz="1600" spc="16">
                <a:solidFill>
                  <a:srgbClr val="FFFFFF"/>
                </a:solidFill>
                <a:latin typeface="Palatino"/>
                <a:ea typeface="Palatino"/>
                <a:cs typeface="Palatino"/>
                <a:sym typeface="Palatino"/>
              </a:rPr>
              <a:t>© Archdiocese of Omaha 2026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229417" y="3563303"/>
            <a:ext cx="6982256" cy="3160395"/>
            <a:chOff x="0" y="0"/>
            <a:chExt cx="9309675" cy="4213860"/>
          </a:xfrm>
        </p:grpSpPr>
        <p:sp>
          <p:nvSpPr>
            <p:cNvPr id="4" name="Freeform 4"/>
            <p:cNvSpPr/>
            <p:nvPr/>
          </p:nvSpPr>
          <p:spPr>
            <a:xfrm>
              <a:off x="0" y="0"/>
              <a:ext cx="9309676" cy="4213860"/>
            </a:xfrm>
            <a:custGeom>
              <a:avLst/>
              <a:gdLst/>
              <a:ahLst/>
              <a:cxnLst/>
              <a:rect l="l" t="t" r="r" b="b"/>
              <a:pathLst>
                <a:path w="9309676" h="4213860">
                  <a:moveTo>
                    <a:pt x="0" y="0"/>
                  </a:moveTo>
                  <a:lnTo>
                    <a:pt x="9309676" y="0"/>
                  </a:lnTo>
                  <a:lnTo>
                    <a:pt x="9309676" y="4213860"/>
                  </a:lnTo>
                  <a:lnTo>
                    <a:pt x="0" y="4213860"/>
                  </a:lnTo>
                  <a:close/>
                </a:path>
              </a:pathLst>
            </a:custGeom>
          </p:spPr>
          <p:txBody>
            <a:bodyPr/>
            <a:lstStyle/>
            <a:p>
              <a:endParaRPr lang="en-US"/>
            </a:p>
          </p:txBody>
        </p:sp>
        <p:sp>
          <p:nvSpPr>
            <p:cNvPr id="5" name="TextBox 5"/>
            <p:cNvSpPr txBox="1"/>
            <p:nvPr/>
          </p:nvSpPr>
          <p:spPr>
            <a:xfrm>
              <a:off x="0" y="0"/>
              <a:ext cx="9309675" cy="4213860"/>
            </a:xfrm>
            <a:prstGeom prst="rect">
              <a:avLst/>
            </a:prstGeom>
          </p:spPr>
          <p:txBody>
            <a:bodyPr lIns="0" tIns="0" rIns="0" bIns="0" rtlCol="0" anchor="t"/>
            <a:lstStyle/>
            <a:p>
              <a:pPr algn="ctr">
                <a:lnSpc>
                  <a:spcPts val="7200"/>
                </a:lnSpc>
              </a:pPr>
              <a:r>
                <a:rPr lang="en-US" sz="6000" b="1">
                  <a:solidFill>
                    <a:srgbClr val="000000"/>
                  </a:solidFill>
                  <a:latin typeface="Bitter Bold"/>
                  <a:ea typeface="Bitter Bold"/>
                  <a:cs typeface="Bitter Bold"/>
                  <a:sym typeface="Bitter Bold"/>
                </a:rPr>
                <a:t>Circle of Grace 2025 Poster Submissions</a:t>
              </a:r>
            </a:p>
          </p:txBody>
        </p:sp>
      </p:grpSp>
      <p:grpSp>
        <p:nvGrpSpPr>
          <p:cNvPr id="6" name="Group 6"/>
          <p:cNvGrpSpPr>
            <a:grpSpLocks noChangeAspect="1"/>
          </p:cNvGrpSpPr>
          <p:nvPr/>
        </p:nvGrpSpPr>
        <p:grpSpPr>
          <a:xfrm>
            <a:off x="7481648" y="686912"/>
            <a:ext cx="10549863" cy="8152167"/>
            <a:chOff x="0" y="0"/>
            <a:chExt cx="11379200" cy="8793018"/>
          </a:xfrm>
        </p:grpSpPr>
        <p:sp>
          <p:nvSpPr>
            <p:cNvPr id="7" name="Freeform 7" descr="A child's drawing of a person and a circle with words  AI-generated content may be incorrect."/>
            <p:cNvSpPr/>
            <p:nvPr/>
          </p:nvSpPr>
          <p:spPr>
            <a:xfrm>
              <a:off x="0" y="0"/>
              <a:ext cx="11379200" cy="8792972"/>
            </a:xfrm>
            <a:custGeom>
              <a:avLst/>
              <a:gdLst/>
              <a:ahLst/>
              <a:cxnLst/>
              <a:rect l="l" t="t" r="r" b="b"/>
              <a:pathLst>
                <a:path w="11379200" h="8792972">
                  <a:moveTo>
                    <a:pt x="0" y="0"/>
                  </a:moveTo>
                  <a:lnTo>
                    <a:pt x="11379200" y="0"/>
                  </a:lnTo>
                  <a:lnTo>
                    <a:pt x="11379200" y="8792972"/>
                  </a:lnTo>
                  <a:lnTo>
                    <a:pt x="0" y="8792972"/>
                  </a:lnTo>
                  <a:lnTo>
                    <a:pt x="0" y="0"/>
                  </a:lnTo>
                  <a:close/>
                </a:path>
              </a:pathLst>
            </a:custGeom>
            <a:blipFill>
              <a:blip r:embed="rId4"/>
              <a:stretch>
                <a:fillRect/>
              </a:stretch>
            </a:blipFill>
          </p:spPr>
          <p:txBody>
            <a:bodyPr/>
            <a:lstStyle/>
            <a:p>
              <a:endParaRPr lang="en-US"/>
            </a:p>
          </p:txBody>
        </p:sp>
      </p:grpSp>
      <p:sp>
        <p:nvSpPr>
          <p:cNvPr id="8" name="TextBox 8"/>
          <p:cNvSpPr txBox="1"/>
          <p:nvPr/>
        </p:nvSpPr>
        <p:spPr>
          <a:xfrm>
            <a:off x="10900214" y="9572625"/>
            <a:ext cx="3712732" cy="504795"/>
          </a:xfrm>
          <a:prstGeom prst="rect">
            <a:avLst/>
          </a:prstGeom>
        </p:spPr>
        <p:txBody>
          <a:bodyPr lIns="0" tIns="0" rIns="0" bIns="0" rtlCol="0" anchor="t">
            <a:spAutoFit/>
          </a:bodyPr>
          <a:lstStyle/>
          <a:p>
            <a:pPr algn="l">
              <a:lnSpc>
                <a:spcPts val="3783"/>
              </a:lnSpc>
            </a:pPr>
            <a:r>
              <a:rPr lang="en-US" sz="3153" b="1">
                <a:solidFill>
                  <a:srgbClr val="000000"/>
                </a:solidFill>
                <a:latin typeface="Bitter Bold"/>
                <a:ea typeface="Bitter Bold"/>
                <a:cs typeface="Bitter Bold"/>
                <a:sym typeface="Bitter Bold"/>
              </a:rPr>
              <a:t>  4ᵗʰ grade student</a:t>
            </a:r>
          </a:p>
        </p:txBody>
      </p:sp>
      <p:sp>
        <p:nvSpPr>
          <p:cNvPr id="9" name="AutoShape 9"/>
          <p:cNvSpPr/>
          <p:nvPr/>
        </p:nvSpPr>
        <p:spPr>
          <a:xfrm>
            <a:off x="9725111" y="9205912"/>
            <a:ext cx="6062937" cy="0"/>
          </a:xfrm>
          <a:prstGeom prst="line">
            <a:avLst/>
          </a:prstGeom>
          <a:ln w="104775" cap="flat">
            <a:solidFill>
              <a:srgbClr val="194A96"/>
            </a:solidFill>
            <a:prstDash val="solid"/>
            <a:headEnd type="none" w="sm" len="sm"/>
            <a:tailEnd type="none" w="sm" len="sm"/>
          </a:ln>
        </p:spPr>
        <p:txBody>
          <a:bodyPr/>
          <a:lstStyle/>
          <a:p>
            <a:endParaRPr lang="en-US"/>
          </a:p>
        </p:txBody>
      </p:sp>
      <p:sp>
        <p:nvSpPr>
          <p:cNvPr id="10" name="TextBox 10"/>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Canva Sans"/>
                <a:ea typeface="Canva Sans"/>
                <a:cs typeface="Canva Sans"/>
                <a:sym typeface="Canva Sans"/>
              </a:rPr>
              <a:t>3</a:t>
            </a:r>
          </a:p>
        </p:txBody>
      </p:sp>
      <p:sp>
        <p:nvSpPr>
          <p:cNvPr id="11" name="TextBox 11"/>
          <p:cNvSpPr txBox="1"/>
          <p:nvPr/>
        </p:nvSpPr>
        <p:spPr>
          <a:xfrm>
            <a:off x="7739583" y="9984741"/>
            <a:ext cx="2808833" cy="302259"/>
          </a:xfrm>
          <a:prstGeom prst="rect">
            <a:avLst/>
          </a:prstGeom>
        </p:spPr>
        <p:txBody>
          <a:bodyPr lIns="0" tIns="0" rIns="0" bIns="0" rtlCol="0" anchor="t">
            <a:spAutoFit/>
          </a:bodyPr>
          <a:lstStyle/>
          <a:p>
            <a:pPr algn="ctr">
              <a:lnSpc>
                <a:spcPts val="2240"/>
              </a:lnSpc>
            </a:pPr>
            <a:r>
              <a:rPr lang="en-US" sz="1600" spc="16">
                <a:solidFill>
                  <a:srgbClr val="000000"/>
                </a:solidFill>
                <a:latin typeface="Palatino"/>
                <a:ea typeface="Palatino"/>
                <a:cs typeface="Palatino"/>
                <a:sym typeface="Palatino"/>
              </a:rPr>
              <a:t>© Archdiocese of Omaha 2026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271999" y="271999"/>
            <a:ext cx="7908899" cy="4823876"/>
            <a:chOff x="0" y="0"/>
            <a:chExt cx="1332612" cy="812800"/>
          </a:xfrm>
        </p:grpSpPr>
        <p:sp>
          <p:nvSpPr>
            <p:cNvPr id="4" name="Freeform 4" descr="A cartoon of hands holding a phone  AI-generated content may be incorrect."/>
            <p:cNvSpPr/>
            <p:nvPr/>
          </p:nvSpPr>
          <p:spPr>
            <a:xfrm>
              <a:off x="0" y="0"/>
              <a:ext cx="1332612" cy="812800"/>
            </a:xfrm>
            <a:custGeom>
              <a:avLst/>
              <a:gdLst/>
              <a:ahLst/>
              <a:cxnLst/>
              <a:rect l="l" t="t" r="r" b="b"/>
              <a:pathLst>
                <a:path w="1332612" h="812800">
                  <a:moveTo>
                    <a:pt x="0" y="0"/>
                  </a:moveTo>
                  <a:lnTo>
                    <a:pt x="1332612" y="0"/>
                  </a:lnTo>
                  <a:lnTo>
                    <a:pt x="1332612" y="812800"/>
                  </a:lnTo>
                  <a:lnTo>
                    <a:pt x="0" y="812800"/>
                  </a:lnTo>
                  <a:close/>
                </a:path>
              </a:pathLst>
            </a:custGeom>
            <a:blipFill>
              <a:blip r:embed="rId4"/>
              <a:stretch>
                <a:fillRect t="-31976" b="-31976"/>
              </a:stretch>
            </a:blipFill>
          </p:spPr>
          <p:txBody>
            <a:bodyPr/>
            <a:lstStyle/>
            <a:p>
              <a:endParaRPr lang="en-US"/>
            </a:p>
          </p:txBody>
        </p:sp>
      </p:grpSp>
      <p:grpSp>
        <p:nvGrpSpPr>
          <p:cNvPr id="5" name="Group 5"/>
          <p:cNvGrpSpPr/>
          <p:nvPr/>
        </p:nvGrpSpPr>
        <p:grpSpPr>
          <a:xfrm>
            <a:off x="271999" y="5191125"/>
            <a:ext cx="7908899" cy="4823876"/>
            <a:chOff x="0" y="0"/>
            <a:chExt cx="1332612" cy="812800"/>
          </a:xfrm>
        </p:grpSpPr>
        <p:sp>
          <p:nvSpPr>
            <p:cNvPr id="6" name="Freeform 6" descr="A drawing of a sun  AI-generated content may be incorrect."/>
            <p:cNvSpPr/>
            <p:nvPr/>
          </p:nvSpPr>
          <p:spPr>
            <a:xfrm>
              <a:off x="0" y="0"/>
              <a:ext cx="1332612" cy="812800"/>
            </a:xfrm>
            <a:custGeom>
              <a:avLst/>
              <a:gdLst/>
              <a:ahLst/>
              <a:cxnLst/>
              <a:rect l="l" t="t" r="r" b="b"/>
              <a:pathLst>
                <a:path w="1332612" h="812800">
                  <a:moveTo>
                    <a:pt x="0" y="0"/>
                  </a:moveTo>
                  <a:lnTo>
                    <a:pt x="1332612" y="0"/>
                  </a:lnTo>
                  <a:lnTo>
                    <a:pt x="1332612" y="812800"/>
                  </a:lnTo>
                  <a:lnTo>
                    <a:pt x="0" y="812800"/>
                  </a:lnTo>
                  <a:close/>
                </a:path>
              </a:pathLst>
            </a:custGeom>
            <a:blipFill>
              <a:blip r:embed="rId5"/>
              <a:stretch>
                <a:fillRect t="-7981" b="-7981"/>
              </a:stretch>
            </a:blipFill>
          </p:spPr>
          <p:txBody>
            <a:bodyPr/>
            <a:lstStyle/>
            <a:p>
              <a:endParaRPr lang="en-US"/>
            </a:p>
          </p:txBody>
        </p:sp>
      </p:grpSp>
      <p:sp>
        <p:nvSpPr>
          <p:cNvPr id="7" name="TextBox 7"/>
          <p:cNvSpPr txBox="1"/>
          <p:nvPr/>
        </p:nvSpPr>
        <p:spPr>
          <a:xfrm>
            <a:off x="9377373" y="459273"/>
            <a:ext cx="7767627" cy="4114800"/>
          </a:xfrm>
          <a:prstGeom prst="rect">
            <a:avLst/>
          </a:prstGeom>
        </p:spPr>
        <p:txBody>
          <a:bodyPr lIns="0" tIns="0" rIns="0" bIns="0" rtlCol="0" anchor="t">
            <a:spAutoFit/>
          </a:bodyPr>
          <a:lstStyle/>
          <a:p>
            <a:pPr marL="0" lvl="0" indent="0" algn="l">
              <a:lnSpc>
                <a:spcPts val="10800"/>
              </a:lnSpc>
            </a:pPr>
            <a:r>
              <a:rPr lang="en-US" sz="9000" spc="-359">
                <a:solidFill>
                  <a:srgbClr val="000000"/>
                </a:solidFill>
                <a:latin typeface="Bitter"/>
                <a:ea typeface="Bitter"/>
                <a:cs typeface="Bitter"/>
                <a:sym typeface="Bitter"/>
              </a:rPr>
              <a:t>When Words Don’t Work, Art Does…</a:t>
            </a:r>
          </a:p>
        </p:txBody>
      </p:sp>
      <p:sp>
        <p:nvSpPr>
          <p:cNvPr id="8" name="TextBox 8"/>
          <p:cNvSpPr txBox="1"/>
          <p:nvPr/>
        </p:nvSpPr>
        <p:spPr>
          <a:xfrm>
            <a:off x="8651971" y="6333218"/>
            <a:ext cx="9218432" cy="3373470"/>
          </a:xfrm>
          <a:prstGeom prst="rect">
            <a:avLst/>
          </a:prstGeom>
        </p:spPr>
        <p:txBody>
          <a:bodyPr lIns="0" tIns="0" rIns="0" bIns="0" rtlCol="0" anchor="t">
            <a:spAutoFit/>
          </a:bodyPr>
          <a:lstStyle/>
          <a:p>
            <a:pPr marL="0" lvl="0" indent="0" algn="l">
              <a:lnSpc>
                <a:spcPts val="3803"/>
              </a:lnSpc>
            </a:pPr>
            <a:endParaRPr/>
          </a:p>
          <a:p>
            <a:pPr marL="0" lvl="0" indent="0" algn="l">
              <a:lnSpc>
                <a:spcPts val="3664"/>
              </a:lnSpc>
            </a:pPr>
            <a:r>
              <a:rPr lang="en-US" sz="2818" spc="-112">
                <a:solidFill>
                  <a:srgbClr val="000000"/>
                </a:solidFill>
                <a:latin typeface="Bitter"/>
                <a:ea typeface="Bitter"/>
                <a:cs typeface="Bitter"/>
                <a:sym typeface="Bitter"/>
              </a:rPr>
              <a:t>Have the students (K-12) draw a symbol of:</a:t>
            </a:r>
          </a:p>
          <a:p>
            <a:pPr marL="0" lvl="0" indent="0" algn="l">
              <a:lnSpc>
                <a:spcPts val="4228"/>
              </a:lnSpc>
            </a:pPr>
            <a:endParaRPr lang="en-US" sz="2818" spc="-112">
              <a:solidFill>
                <a:srgbClr val="000000"/>
              </a:solidFill>
              <a:latin typeface="Bitter"/>
              <a:ea typeface="Bitter"/>
              <a:cs typeface="Bitter"/>
              <a:sym typeface="Bitter"/>
            </a:endParaRPr>
          </a:p>
          <a:p>
            <a:pPr marL="608579" lvl="1" indent="-304289" algn="l">
              <a:lnSpc>
                <a:spcPts val="3664"/>
              </a:lnSpc>
              <a:buFont typeface="Arial"/>
              <a:buChar char="•"/>
            </a:pPr>
            <a:r>
              <a:rPr lang="en-US" sz="2818" spc="-112">
                <a:solidFill>
                  <a:srgbClr val="000000"/>
                </a:solidFill>
                <a:latin typeface="Bitter"/>
                <a:ea typeface="Bitter"/>
                <a:cs typeface="Bitter"/>
                <a:sym typeface="Bitter"/>
              </a:rPr>
              <a:t>how it FEELS to be bullied</a:t>
            </a:r>
          </a:p>
          <a:p>
            <a:pPr marL="0" lvl="0" indent="0" algn="l">
              <a:lnSpc>
                <a:spcPts val="4200"/>
              </a:lnSpc>
            </a:pPr>
            <a:endParaRPr lang="en-US" sz="2818" spc="-112">
              <a:solidFill>
                <a:srgbClr val="000000"/>
              </a:solidFill>
              <a:latin typeface="Bitter"/>
              <a:ea typeface="Bitter"/>
              <a:cs typeface="Bitter"/>
              <a:sym typeface="Bitter"/>
            </a:endParaRPr>
          </a:p>
          <a:p>
            <a:pPr marL="608579" lvl="1" indent="-304289" algn="l">
              <a:lnSpc>
                <a:spcPts val="3664"/>
              </a:lnSpc>
              <a:buFont typeface="Arial"/>
              <a:buChar char="•"/>
            </a:pPr>
            <a:r>
              <a:rPr lang="en-US" sz="2818" spc="-112">
                <a:solidFill>
                  <a:srgbClr val="000000"/>
                </a:solidFill>
                <a:latin typeface="Bitter"/>
                <a:ea typeface="Bitter"/>
                <a:cs typeface="Bitter"/>
                <a:sym typeface="Bitter"/>
              </a:rPr>
              <a:t>how they would FEEL if they never had to worry about being bullied</a:t>
            </a:r>
          </a:p>
        </p:txBody>
      </p:sp>
      <p:sp>
        <p:nvSpPr>
          <p:cNvPr id="9" name="AutoShape 9"/>
          <p:cNvSpPr/>
          <p:nvPr/>
        </p:nvSpPr>
        <p:spPr>
          <a:xfrm>
            <a:off x="9256123" y="4889863"/>
            <a:ext cx="8384422" cy="0"/>
          </a:xfrm>
          <a:prstGeom prst="line">
            <a:avLst/>
          </a:prstGeom>
          <a:ln w="104775" cap="flat">
            <a:solidFill>
              <a:srgbClr val="194A96"/>
            </a:solidFill>
            <a:prstDash val="solid"/>
            <a:headEnd type="none" w="sm" len="sm"/>
            <a:tailEnd type="none" w="sm" len="sm"/>
          </a:ln>
        </p:spPr>
        <p:txBody>
          <a:bodyPr/>
          <a:lstStyle/>
          <a:p>
            <a:endParaRPr lang="en-US"/>
          </a:p>
        </p:txBody>
      </p:sp>
      <p:sp>
        <p:nvSpPr>
          <p:cNvPr id="10" name="TextBox 10"/>
          <p:cNvSpPr txBox="1"/>
          <p:nvPr/>
        </p:nvSpPr>
        <p:spPr>
          <a:xfrm>
            <a:off x="8355673" y="4924153"/>
            <a:ext cx="9811028" cy="1180465"/>
          </a:xfrm>
          <a:prstGeom prst="rect">
            <a:avLst/>
          </a:prstGeom>
        </p:spPr>
        <p:txBody>
          <a:bodyPr lIns="0" tIns="0" rIns="0" bIns="0" rtlCol="0" anchor="t">
            <a:spAutoFit/>
          </a:bodyPr>
          <a:lstStyle/>
          <a:p>
            <a:pPr algn="ctr">
              <a:lnSpc>
                <a:spcPts val="4759"/>
              </a:lnSpc>
            </a:pPr>
            <a:r>
              <a:rPr lang="en-US" sz="3399" b="1">
                <a:solidFill>
                  <a:srgbClr val="000000"/>
                </a:solidFill>
                <a:latin typeface="Canva Sans Bold"/>
                <a:ea typeface="Canva Sans Bold"/>
                <a:cs typeface="Canva Sans Bold"/>
                <a:sym typeface="Canva Sans Bold"/>
              </a:rPr>
              <a:t>Sometimes nothing speaks </a:t>
            </a:r>
          </a:p>
          <a:p>
            <a:pPr algn="ctr">
              <a:lnSpc>
                <a:spcPts val="4759"/>
              </a:lnSpc>
            </a:pPr>
            <a:r>
              <a:rPr lang="en-US" sz="3399" b="1">
                <a:solidFill>
                  <a:srgbClr val="000000"/>
                </a:solidFill>
                <a:latin typeface="Canva Sans Bold"/>
                <a:ea typeface="Canva Sans Bold"/>
                <a:cs typeface="Canva Sans Bold"/>
                <a:sym typeface="Canva Sans Bold"/>
              </a:rPr>
              <a:t>more powerful than art.</a:t>
            </a:r>
          </a:p>
        </p:txBody>
      </p:sp>
      <p:sp>
        <p:nvSpPr>
          <p:cNvPr id="11" name="TextBox 11"/>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Canva Sans"/>
                <a:ea typeface="Canva Sans"/>
                <a:cs typeface="Canva Sans"/>
                <a:sym typeface="Canva Sans"/>
              </a:rPr>
              <a:t>30</a:t>
            </a:r>
          </a:p>
        </p:txBody>
      </p:sp>
      <p:sp>
        <p:nvSpPr>
          <p:cNvPr id="12" name="TextBox 12"/>
          <p:cNvSpPr txBox="1"/>
          <p:nvPr/>
        </p:nvSpPr>
        <p:spPr>
          <a:xfrm>
            <a:off x="7739583" y="9984741"/>
            <a:ext cx="2808833" cy="302259"/>
          </a:xfrm>
          <a:prstGeom prst="rect">
            <a:avLst/>
          </a:prstGeom>
        </p:spPr>
        <p:txBody>
          <a:bodyPr lIns="0" tIns="0" rIns="0" bIns="0" rtlCol="0" anchor="t">
            <a:spAutoFit/>
          </a:bodyPr>
          <a:lstStyle/>
          <a:p>
            <a:pPr algn="ctr">
              <a:lnSpc>
                <a:spcPts val="2240"/>
              </a:lnSpc>
            </a:pPr>
            <a:r>
              <a:rPr lang="en-US" sz="1600" spc="16">
                <a:solidFill>
                  <a:srgbClr val="000000"/>
                </a:solidFill>
                <a:latin typeface="Palatino"/>
                <a:ea typeface="Palatino"/>
                <a:cs typeface="Palatino"/>
                <a:sym typeface="Palatino"/>
              </a:rPr>
              <a:t>© Archdiocese of Omaha 2026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433238" y="594477"/>
            <a:ext cx="7908899" cy="9452772"/>
            <a:chOff x="0" y="0"/>
            <a:chExt cx="812800" cy="971464"/>
          </a:xfrm>
        </p:grpSpPr>
        <p:sp>
          <p:nvSpPr>
            <p:cNvPr id="4" name="Freeform 4" descr="A hand holding a tablet with text messages  AI-generated content may be incorrect."/>
            <p:cNvSpPr/>
            <p:nvPr/>
          </p:nvSpPr>
          <p:spPr>
            <a:xfrm rot="-24000">
              <a:off x="-3381" y="-2825"/>
              <a:ext cx="819562" cy="977115"/>
            </a:xfrm>
            <a:custGeom>
              <a:avLst/>
              <a:gdLst/>
              <a:ahLst/>
              <a:cxnLst/>
              <a:rect l="l" t="t" r="r" b="b"/>
              <a:pathLst>
                <a:path w="819562" h="977115">
                  <a:moveTo>
                    <a:pt x="6782" y="0"/>
                  </a:moveTo>
                  <a:lnTo>
                    <a:pt x="819562" y="5674"/>
                  </a:lnTo>
                  <a:lnTo>
                    <a:pt x="812780" y="977115"/>
                  </a:lnTo>
                  <a:lnTo>
                    <a:pt x="0" y="971440"/>
                  </a:lnTo>
                  <a:close/>
                </a:path>
              </a:pathLst>
            </a:custGeom>
            <a:blipFill>
              <a:blip r:embed="rId4"/>
              <a:stretch>
                <a:fillRect l="-14801" t="-24472" r="-183" b="-240"/>
              </a:stretch>
            </a:blipFill>
          </p:spPr>
          <p:txBody>
            <a:bodyPr/>
            <a:lstStyle/>
            <a:p>
              <a:endParaRPr lang="en-US"/>
            </a:p>
          </p:txBody>
        </p:sp>
      </p:grpSp>
      <p:sp>
        <p:nvSpPr>
          <p:cNvPr id="5" name="TextBox 5"/>
          <p:cNvSpPr txBox="1"/>
          <p:nvPr/>
        </p:nvSpPr>
        <p:spPr>
          <a:xfrm>
            <a:off x="9457993" y="1028700"/>
            <a:ext cx="7767627" cy="6715125"/>
          </a:xfrm>
          <a:prstGeom prst="rect">
            <a:avLst/>
          </a:prstGeom>
        </p:spPr>
        <p:txBody>
          <a:bodyPr lIns="0" tIns="0" rIns="0" bIns="0" rtlCol="0" anchor="t">
            <a:spAutoFit/>
          </a:bodyPr>
          <a:lstStyle/>
          <a:p>
            <a:pPr marL="0" lvl="0" indent="0" algn="l">
              <a:lnSpc>
                <a:spcPts val="9998"/>
              </a:lnSpc>
            </a:pPr>
            <a:r>
              <a:rPr lang="en-US" sz="8332" b="1">
                <a:solidFill>
                  <a:srgbClr val="000000"/>
                </a:solidFill>
                <a:latin typeface="Bitter Bold"/>
                <a:ea typeface="Bitter Bold"/>
                <a:cs typeface="Bitter Bold"/>
                <a:sym typeface="Bitter Bold"/>
              </a:rPr>
              <a:t>“My Circle of Grace is standing up for my friends”</a:t>
            </a:r>
          </a:p>
        </p:txBody>
      </p:sp>
      <p:sp>
        <p:nvSpPr>
          <p:cNvPr id="6" name="TextBox 6"/>
          <p:cNvSpPr txBox="1"/>
          <p:nvPr/>
        </p:nvSpPr>
        <p:spPr>
          <a:xfrm>
            <a:off x="11602468" y="8472194"/>
            <a:ext cx="3478676" cy="478631"/>
          </a:xfrm>
          <a:prstGeom prst="rect">
            <a:avLst/>
          </a:prstGeom>
        </p:spPr>
        <p:txBody>
          <a:bodyPr lIns="0" tIns="0" rIns="0" bIns="0" rtlCol="0" anchor="t">
            <a:spAutoFit/>
          </a:bodyPr>
          <a:lstStyle/>
          <a:p>
            <a:pPr marL="0" lvl="0" indent="0" algn="l">
              <a:lnSpc>
                <a:spcPts val="3656"/>
              </a:lnSpc>
            </a:pPr>
            <a:r>
              <a:rPr lang="en-US" sz="2812" b="1">
                <a:solidFill>
                  <a:srgbClr val="000000"/>
                </a:solidFill>
                <a:latin typeface="Bitter Bold"/>
                <a:ea typeface="Bitter Bold"/>
                <a:cs typeface="Bitter Bold"/>
                <a:sym typeface="Bitter Bold"/>
              </a:rPr>
              <a:t>7th grade student</a:t>
            </a:r>
          </a:p>
        </p:txBody>
      </p:sp>
      <p:sp>
        <p:nvSpPr>
          <p:cNvPr id="7" name="AutoShape 7"/>
          <p:cNvSpPr/>
          <p:nvPr/>
        </p:nvSpPr>
        <p:spPr>
          <a:xfrm>
            <a:off x="9336742" y="8059615"/>
            <a:ext cx="8384422" cy="0"/>
          </a:xfrm>
          <a:prstGeom prst="line">
            <a:avLst/>
          </a:prstGeom>
          <a:ln w="104775" cap="flat">
            <a:solidFill>
              <a:srgbClr val="194A96"/>
            </a:solidFill>
            <a:prstDash val="solid"/>
            <a:headEnd type="none" w="sm" len="sm"/>
            <a:tailEnd type="none" w="sm" len="sm"/>
          </a:ln>
        </p:spPr>
        <p:txBody>
          <a:bodyPr/>
          <a:lstStyle/>
          <a:p>
            <a:endParaRPr lang="en-US"/>
          </a:p>
        </p:txBody>
      </p:sp>
      <p:sp>
        <p:nvSpPr>
          <p:cNvPr id="8" name="TextBox 8"/>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Canva Sans"/>
                <a:ea typeface="Canva Sans"/>
                <a:cs typeface="Canva Sans"/>
                <a:sym typeface="Canva Sans"/>
              </a:rPr>
              <a:t>31</a:t>
            </a:r>
          </a:p>
        </p:txBody>
      </p:sp>
      <p:sp>
        <p:nvSpPr>
          <p:cNvPr id="9" name="TextBox 9"/>
          <p:cNvSpPr txBox="1"/>
          <p:nvPr/>
        </p:nvSpPr>
        <p:spPr>
          <a:xfrm>
            <a:off x="7739583" y="9984741"/>
            <a:ext cx="2808833" cy="302259"/>
          </a:xfrm>
          <a:prstGeom prst="rect">
            <a:avLst/>
          </a:prstGeom>
        </p:spPr>
        <p:txBody>
          <a:bodyPr lIns="0" tIns="0" rIns="0" bIns="0" rtlCol="0" anchor="t">
            <a:spAutoFit/>
          </a:bodyPr>
          <a:lstStyle/>
          <a:p>
            <a:pPr algn="ctr">
              <a:lnSpc>
                <a:spcPts val="2240"/>
              </a:lnSpc>
            </a:pPr>
            <a:r>
              <a:rPr lang="en-US" sz="1600" spc="16">
                <a:solidFill>
                  <a:srgbClr val="000000"/>
                </a:solidFill>
                <a:latin typeface="Palatino"/>
                <a:ea typeface="Palatino"/>
                <a:cs typeface="Palatino"/>
                <a:sym typeface="Palatino"/>
              </a:rPr>
              <a:t>© Archdiocese of Omaha 2026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271999" y="271999"/>
            <a:ext cx="7908899" cy="9743002"/>
            <a:chOff x="0" y="0"/>
            <a:chExt cx="812800" cy="1001291"/>
          </a:xfrm>
        </p:grpSpPr>
        <p:sp>
          <p:nvSpPr>
            <p:cNvPr id="4" name="Freeform 4"/>
            <p:cNvSpPr/>
            <p:nvPr/>
          </p:nvSpPr>
          <p:spPr>
            <a:xfrm>
              <a:off x="0" y="0"/>
              <a:ext cx="812800" cy="1001291"/>
            </a:xfrm>
            <a:custGeom>
              <a:avLst/>
              <a:gdLst/>
              <a:ahLst/>
              <a:cxnLst/>
              <a:rect l="l" t="t" r="r" b="b"/>
              <a:pathLst>
                <a:path w="812800" h="1001291">
                  <a:moveTo>
                    <a:pt x="0" y="0"/>
                  </a:moveTo>
                  <a:lnTo>
                    <a:pt x="812800" y="0"/>
                  </a:lnTo>
                  <a:lnTo>
                    <a:pt x="812800" y="1001291"/>
                  </a:lnTo>
                  <a:lnTo>
                    <a:pt x="0" y="1001291"/>
                  </a:lnTo>
                  <a:close/>
                </a:path>
              </a:pathLst>
            </a:custGeom>
            <a:blipFill>
              <a:blip r:embed="rId4"/>
              <a:stretch>
                <a:fillRect l="-59909" r="-59909"/>
              </a:stretch>
            </a:blipFill>
          </p:spPr>
          <p:txBody>
            <a:bodyPr/>
            <a:lstStyle/>
            <a:p>
              <a:endParaRPr lang="en-US"/>
            </a:p>
          </p:txBody>
        </p:sp>
      </p:grpSp>
      <p:sp>
        <p:nvSpPr>
          <p:cNvPr id="5" name="TextBox 5"/>
          <p:cNvSpPr txBox="1"/>
          <p:nvPr/>
        </p:nvSpPr>
        <p:spPr>
          <a:xfrm>
            <a:off x="9377373" y="1067928"/>
            <a:ext cx="7767627" cy="3714750"/>
          </a:xfrm>
          <a:prstGeom prst="rect">
            <a:avLst/>
          </a:prstGeom>
        </p:spPr>
        <p:txBody>
          <a:bodyPr lIns="0" tIns="0" rIns="0" bIns="0" rtlCol="0" anchor="t">
            <a:spAutoFit/>
          </a:bodyPr>
          <a:lstStyle/>
          <a:p>
            <a:pPr marL="0" lvl="0" indent="0" algn="l">
              <a:lnSpc>
                <a:spcPts val="9787"/>
              </a:lnSpc>
            </a:pPr>
            <a:r>
              <a:rPr lang="en-US" sz="8156" spc="-326">
                <a:solidFill>
                  <a:srgbClr val="000000"/>
                </a:solidFill>
                <a:latin typeface="Bitter"/>
                <a:ea typeface="Bitter"/>
                <a:cs typeface="Bitter"/>
                <a:sym typeface="Bitter"/>
              </a:rPr>
              <a:t>Do a Grade 1- 4 Student Assessment</a:t>
            </a:r>
          </a:p>
        </p:txBody>
      </p:sp>
      <p:sp>
        <p:nvSpPr>
          <p:cNvPr id="6" name="TextBox 6"/>
          <p:cNvSpPr txBox="1"/>
          <p:nvPr/>
        </p:nvSpPr>
        <p:spPr>
          <a:xfrm>
            <a:off x="9377373" y="5177236"/>
            <a:ext cx="7767627" cy="4922181"/>
          </a:xfrm>
          <a:prstGeom prst="rect">
            <a:avLst/>
          </a:prstGeom>
        </p:spPr>
        <p:txBody>
          <a:bodyPr lIns="0" tIns="0" rIns="0" bIns="0" rtlCol="0" anchor="t">
            <a:spAutoFit/>
          </a:bodyPr>
          <a:lstStyle/>
          <a:p>
            <a:pPr marL="0" lvl="0" indent="0" algn="l">
              <a:lnSpc>
                <a:spcPts val="4287"/>
              </a:lnSpc>
            </a:pPr>
            <a:r>
              <a:rPr lang="en-US" sz="2850">
                <a:solidFill>
                  <a:srgbClr val="000000"/>
                </a:solidFill>
                <a:latin typeface="Bitter"/>
                <a:ea typeface="Bitter"/>
                <a:cs typeface="Bitter"/>
                <a:sym typeface="Bitter"/>
              </a:rPr>
              <a:t>Have them identify the Circle of Grace feeling faces, or draw their own to the below sample prompts:</a:t>
            </a:r>
          </a:p>
          <a:p>
            <a:pPr marL="616585" lvl="1" indent="-307975" algn="l">
              <a:lnSpc>
                <a:spcPts val="4287"/>
              </a:lnSpc>
              <a:buAutoNum type="arabicPeriod"/>
            </a:pPr>
            <a:r>
              <a:rPr lang="en-US" sz="2858">
                <a:solidFill>
                  <a:srgbClr val="000000"/>
                </a:solidFill>
                <a:latin typeface="Bitter"/>
                <a:ea typeface="Bitter"/>
                <a:cs typeface="Bitter"/>
                <a:sym typeface="Bitter"/>
              </a:rPr>
              <a:t>How do you feel when someone is being mean to you?</a:t>
            </a:r>
            <a:endParaRPr lang="en-US" sz="2858">
              <a:solidFill>
                <a:srgbClr val="000000"/>
              </a:solidFill>
              <a:latin typeface="Bitter"/>
              <a:ea typeface="Bitter"/>
              <a:cs typeface="Bitter"/>
            </a:endParaRPr>
          </a:p>
          <a:p>
            <a:pPr marL="616585" lvl="1" indent="-307975" algn="l">
              <a:lnSpc>
                <a:spcPts val="4287"/>
              </a:lnSpc>
              <a:buAutoNum type="arabicPeriod"/>
            </a:pPr>
            <a:r>
              <a:rPr lang="en-US" sz="2858">
                <a:solidFill>
                  <a:srgbClr val="000000"/>
                </a:solidFill>
                <a:latin typeface="Bitter"/>
                <a:ea typeface="Bitter"/>
                <a:cs typeface="Bitter"/>
                <a:sym typeface="Bitter"/>
              </a:rPr>
              <a:t>Who is being mean to you?</a:t>
            </a:r>
            <a:endParaRPr lang="en-US" sz="2858">
              <a:solidFill>
                <a:srgbClr val="000000"/>
              </a:solidFill>
              <a:latin typeface="Bitter"/>
              <a:ea typeface="Bitter"/>
              <a:cs typeface="Bitter"/>
            </a:endParaRPr>
          </a:p>
          <a:p>
            <a:pPr marL="616585" lvl="1" indent="-307975" algn="l">
              <a:lnSpc>
                <a:spcPts val="4287"/>
              </a:lnSpc>
              <a:buAutoNum type="arabicPeriod"/>
            </a:pPr>
            <a:r>
              <a:rPr lang="en-US" sz="2858">
                <a:solidFill>
                  <a:srgbClr val="000000"/>
                </a:solidFill>
                <a:latin typeface="Bitter"/>
                <a:ea typeface="Bitter"/>
                <a:cs typeface="Bitter"/>
                <a:sym typeface="Bitter"/>
              </a:rPr>
              <a:t>Where is this happening?</a:t>
            </a:r>
            <a:endParaRPr lang="en-US" sz="2858">
              <a:solidFill>
                <a:srgbClr val="000000"/>
              </a:solidFill>
              <a:latin typeface="Bitter"/>
              <a:ea typeface="Bitter"/>
              <a:cs typeface="Bitter"/>
            </a:endParaRPr>
          </a:p>
          <a:p>
            <a:pPr marL="616585" lvl="1" indent="-307975" algn="l">
              <a:lnSpc>
                <a:spcPts val="4287"/>
              </a:lnSpc>
              <a:buAutoNum type="arabicPeriod"/>
            </a:pPr>
            <a:r>
              <a:rPr lang="en-US" sz="2850">
                <a:solidFill>
                  <a:srgbClr val="000000"/>
                </a:solidFill>
                <a:latin typeface="Bitter"/>
                <a:ea typeface="Bitter"/>
                <a:cs typeface="Bitter"/>
                <a:sym typeface="Bitter"/>
              </a:rPr>
              <a:t>What adult listens to your hurt?</a:t>
            </a:r>
            <a:endParaRPr lang="en-US" sz="2850">
              <a:solidFill>
                <a:srgbClr val="000000"/>
              </a:solidFill>
              <a:latin typeface="Bitter"/>
              <a:ea typeface="Bitter"/>
              <a:cs typeface="Bitter"/>
            </a:endParaRPr>
          </a:p>
          <a:p>
            <a:pPr marL="616585" lvl="1" indent="-307975" algn="l">
              <a:lnSpc>
                <a:spcPts val="4287"/>
              </a:lnSpc>
              <a:buAutoNum type="arabicPeriod"/>
            </a:pPr>
            <a:r>
              <a:rPr lang="en-US" sz="2858">
                <a:solidFill>
                  <a:srgbClr val="000000"/>
                </a:solidFill>
                <a:latin typeface="Bitter"/>
                <a:ea typeface="Bitter"/>
                <a:cs typeface="Bitter"/>
                <a:sym typeface="Bitter"/>
              </a:rPr>
              <a:t>What adult makes you feel safe?</a:t>
            </a:r>
            <a:endParaRPr lang="en-US" sz="2858">
              <a:solidFill>
                <a:srgbClr val="000000"/>
              </a:solidFill>
              <a:latin typeface="Bitter"/>
              <a:ea typeface="Bitter"/>
              <a:cs typeface="Bitter"/>
            </a:endParaRPr>
          </a:p>
        </p:txBody>
      </p:sp>
      <p:sp>
        <p:nvSpPr>
          <p:cNvPr id="7" name="AutoShape 7"/>
          <p:cNvSpPr/>
          <p:nvPr/>
        </p:nvSpPr>
        <p:spPr>
          <a:xfrm>
            <a:off x="9256123" y="5098468"/>
            <a:ext cx="8384422" cy="0"/>
          </a:xfrm>
          <a:prstGeom prst="line">
            <a:avLst/>
          </a:prstGeom>
          <a:ln w="104775" cap="flat">
            <a:solidFill>
              <a:srgbClr val="194A96"/>
            </a:solidFill>
            <a:prstDash val="solid"/>
            <a:headEnd type="none" w="sm" len="sm"/>
            <a:tailEnd type="none" w="sm" len="sm"/>
          </a:ln>
        </p:spPr>
        <p:txBody>
          <a:bodyPr/>
          <a:lstStyle/>
          <a:p>
            <a:endParaRPr lang="en-US"/>
          </a:p>
        </p:txBody>
      </p:sp>
      <p:sp>
        <p:nvSpPr>
          <p:cNvPr id="8" name="TextBox 8"/>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Canva Sans"/>
                <a:ea typeface="Canva Sans"/>
                <a:cs typeface="Canva Sans"/>
                <a:sym typeface="Canva Sans"/>
              </a:rPr>
              <a:t>32</a:t>
            </a:r>
          </a:p>
        </p:txBody>
      </p:sp>
      <p:sp>
        <p:nvSpPr>
          <p:cNvPr id="9" name="TextBox 9"/>
          <p:cNvSpPr txBox="1"/>
          <p:nvPr/>
        </p:nvSpPr>
        <p:spPr>
          <a:xfrm>
            <a:off x="7739583" y="9984741"/>
            <a:ext cx="2808833" cy="302259"/>
          </a:xfrm>
          <a:prstGeom prst="rect">
            <a:avLst/>
          </a:prstGeom>
        </p:spPr>
        <p:txBody>
          <a:bodyPr lIns="0" tIns="0" rIns="0" bIns="0" rtlCol="0" anchor="t">
            <a:spAutoFit/>
          </a:bodyPr>
          <a:lstStyle/>
          <a:p>
            <a:pPr algn="ctr">
              <a:lnSpc>
                <a:spcPts val="2240"/>
              </a:lnSpc>
            </a:pPr>
            <a:r>
              <a:rPr lang="en-US" sz="1600" spc="16">
                <a:solidFill>
                  <a:srgbClr val="000000"/>
                </a:solidFill>
                <a:latin typeface="Palatino"/>
                <a:ea typeface="Palatino"/>
                <a:cs typeface="Palatino"/>
                <a:sym typeface="Palatino"/>
              </a:rPr>
              <a:t>© Archdiocese of Omaha 2026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9471150" y="-1106859"/>
            <a:ext cx="12500768" cy="12500718"/>
            <a:chOff x="0" y="0"/>
            <a:chExt cx="6350000" cy="6349975"/>
          </a:xfrm>
        </p:grpSpPr>
        <p:sp>
          <p:nvSpPr>
            <p:cNvPr id="4" name="Freeform 4"/>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38087" r="-11775"/>
              </a:stretch>
            </a:blipFill>
          </p:spPr>
          <p:txBody>
            <a:bodyPr/>
            <a:lstStyle/>
            <a:p>
              <a:endParaRPr lang="en-US"/>
            </a:p>
          </p:txBody>
        </p:sp>
      </p:grpSp>
      <p:sp>
        <p:nvSpPr>
          <p:cNvPr id="5" name="AutoShape 5"/>
          <p:cNvSpPr/>
          <p:nvPr/>
        </p:nvSpPr>
        <p:spPr>
          <a:xfrm rot="-5400000">
            <a:off x="546454" y="7751947"/>
            <a:ext cx="983543" cy="0"/>
          </a:xfrm>
          <a:prstGeom prst="line">
            <a:avLst/>
          </a:prstGeom>
          <a:ln w="19050" cap="flat">
            <a:solidFill>
              <a:srgbClr val="E9F1F8"/>
            </a:solidFill>
            <a:prstDash val="solid"/>
            <a:headEnd type="none" w="sm" len="sm"/>
            <a:tailEnd type="none" w="sm" len="sm"/>
          </a:ln>
        </p:spPr>
        <p:txBody>
          <a:bodyPr/>
          <a:lstStyle/>
          <a:p>
            <a:endParaRPr lang="en-US"/>
          </a:p>
        </p:txBody>
      </p:sp>
      <p:sp>
        <p:nvSpPr>
          <p:cNvPr id="6" name="TextBox 6"/>
          <p:cNvSpPr txBox="1"/>
          <p:nvPr/>
        </p:nvSpPr>
        <p:spPr>
          <a:xfrm>
            <a:off x="1028700" y="5564371"/>
            <a:ext cx="8115300" cy="4461093"/>
          </a:xfrm>
          <a:prstGeom prst="rect">
            <a:avLst/>
          </a:prstGeom>
        </p:spPr>
        <p:txBody>
          <a:bodyPr lIns="0" tIns="0" rIns="0" bIns="0" rtlCol="0" anchor="t">
            <a:spAutoFit/>
          </a:bodyPr>
          <a:lstStyle/>
          <a:p>
            <a:pPr lvl="0" algn="l">
              <a:lnSpc>
                <a:spcPts val="3499"/>
              </a:lnSpc>
            </a:pPr>
            <a:r>
              <a:rPr lang="en-US" sz="2499">
                <a:solidFill>
                  <a:srgbClr val="000000"/>
                </a:solidFill>
                <a:latin typeface="Bitter"/>
                <a:ea typeface="Bitter"/>
                <a:cs typeface="Bitter"/>
                <a:sym typeface="Bitter"/>
              </a:rPr>
              <a:t>Sample Questions:</a:t>
            </a:r>
            <a:endParaRPr lang="en-US">
              <a:ea typeface="Calibri"/>
              <a:cs typeface="Calibri"/>
            </a:endParaRPr>
          </a:p>
          <a:p>
            <a:pPr marL="727075" lvl="1" indent="-457200" algn="l">
              <a:lnSpc>
                <a:spcPts val="3499"/>
              </a:lnSpc>
              <a:buAutoNum type="arabicPeriod"/>
            </a:pPr>
            <a:r>
              <a:rPr lang="en-US" sz="2450">
                <a:solidFill>
                  <a:srgbClr val="000000"/>
                </a:solidFill>
                <a:latin typeface="Bitter"/>
                <a:ea typeface="Bitter"/>
                <a:cs typeface="Bitter"/>
                <a:sym typeface="Bitter"/>
              </a:rPr>
              <a:t>How would you define online and in person bullying?</a:t>
            </a:r>
            <a:endParaRPr lang="en-US" sz="2499">
              <a:solidFill>
                <a:srgbClr val="000000"/>
              </a:solidFill>
              <a:latin typeface="Bitter"/>
              <a:ea typeface="Bitter"/>
              <a:cs typeface="Bitter"/>
            </a:endParaRPr>
          </a:p>
          <a:p>
            <a:pPr marL="727075" lvl="1" indent="-457200">
              <a:lnSpc>
                <a:spcPts val="3499"/>
              </a:lnSpc>
              <a:buAutoNum type="arabicPeriod"/>
            </a:pPr>
            <a:r>
              <a:rPr lang="en-US" sz="2450">
                <a:solidFill>
                  <a:srgbClr val="000000"/>
                </a:solidFill>
                <a:latin typeface="Bitter"/>
                <a:ea typeface="Bitter"/>
                <a:cs typeface="Bitter"/>
                <a:sym typeface="Bitter"/>
              </a:rPr>
              <a:t>Have you ever been bullied?</a:t>
            </a:r>
            <a:endParaRPr lang="en-US" sz="2450">
              <a:solidFill>
                <a:srgbClr val="000000"/>
              </a:solidFill>
              <a:latin typeface="Bitter"/>
              <a:ea typeface="Bitter"/>
              <a:cs typeface="Bitter"/>
            </a:endParaRPr>
          </a:p>
          <a:p>
            <a:pPr marL="1176655" lvl="2" indent="-457200" algn="l">
              <a:lnSpc>
                <a:spcPts val="3499"/>
              </a:lnSpc>
              <a:buAutoNum type="alphaLcPeriod"/>
            </a:pPr>
            <a:r>
              <a:rPr lang="en-US" sz="2499">
                <a:solidFill>
                  <a:srgbClr val="000000"/>
                </a:solidFill>
                <a:latin typeface="Bitter"/>
                <a:ea typeface="Bitter"/>
                <a:cs typeface="Bitter"/>
                <a:sym typeface="Bitter"/>
              </a:rPr>
              <a:t>Where were you bullied?</a:t>
            </a:r>
            <a:endParaRPr lang="en-US" sz="2499">
              <a:solidFill>
                <a:srgbClr val="000000"/>
              </a:solidFill>
              <a:latin typeface="Bitter"/>
              <a:ea typeface="Bitter"/>
              <a:cs typeface="Bitter"/>
            </a:endParaRPr>
          </a:p>
          <a:p>
            <a:pPr marL="1176655" lvl="2" indent="-457200" algn="l">
              <a:lnSpc>
                <a:spcPts val="3499"/>
              </a:lnSpc>
              <a:buAutoNum type="alphaLcPeriod"/>
            </a:pPr>
            <a:r>
              <a:rPr lang="en-US" sz="2499">
                <a:solidFill>
                  <a:srgbClr val="000000"/>
                </a:solidFill>
                <a:latin typeface="Bitter"/>
                <a:ea typeface="Bitter"/>
                <a:cs typeface="Bitter"/>
                <a:sym typeface="Bitter"/>
              </a:rPr>
              <a:t>When were you bullied?</a:t>
            </a:r>
            <a:endParaRPr lang="en-US" sz="2499">
              <a:solidFill>
                <a:srgbClr val="000000"/>
              </a:solidFill>
              <a:latin typeface="Bitter"/>
              <a:ea typeface="Bitter"/>
              <a:cs typeface="Bitter"/>
            </a:endParaRPr>
          </a:p>
          <a:p>
            <a:pPr marL="1176655" lvl="2" indent="-457200" algn="l">
              <a:lnSpc>
                <a:spcPts val="3499"/>
              </a:lnSpc>
              <a:buAutoNum type="alphaLcPeriod"/>
            </a:pPr>
            <a:r>
              <a:rPr lang="en-US" sz="2499">
                <a:solidFill>
                  <a:srgbClr val="000000"/>
                </a:solidFill>
                <a:latin typeface="Bitter"/>
                <a:ea typeface="Bitter"/>
                <a:cs typeface="Bitter"/>
                <a:sym typeface="Bitter"/>
              </a:rPr>
              <a:t>Who bullied you?</a:t>
            </a:r>
            <a:endParaRPr lang="en-US" sz="2499">
              <a:solidFill>
                <a:srgbClr val="000000"/>
              </a:solidFill>
              <a:latin typeface="Bitter"/>
              <a:ea typeface="Bitter"/>
              <a:cs typeface="Bitter"/>
            </a:endParaRPr>
          </a:p>
          <a:p>
            <a:pPr marL="1176655" lvl="2" indent="-457200" algn="l">
              <a:lnSpc>
                <a:spcPts val="3499"/>
              </a:lnSpc>
              <a:buAutoNum type="alphaLcPeriod"/>
            </a:pPr>
            <a:r>
              <a:rPr lang="en-US" sz="2499">
                <a:solidFill>
                  <a:srgbClr val="000000"/>
                </a:solidFill>
                <a:latin typeface="Bitter"/>
                <a:ea typeface="Bitter"/>
                <a:cs typeface="Bitter"/>
                <a:sym typeface="Bitter"/>
              </a:rPr>
              <a:t>Why do you think you were bullied?</a:t>
            </a:r>
            <a:endParaRPr lang="en-US" sz="2499">
              <a:solidFill>
                <a:srgbClr val="000000"/>
              </a:solidFill>
              <a:latin typeface="Bitter"/>
              <a:ea typeface="Bitter"/>
              <a:cs typeface="Bitter"/>
            </a:endParaRPr>
          </a:p>
          <a:p>
            <a:pPr marL="727075" lvl="1" indent="-457200">
              <a:lnSpc>
                <a:spcPts val="3499"/>
              </a:lnSpc>
              <a:buAutoNum type="arabicPeriod"/>
            </a:pPr>
            <a:r>
              <a:rPr lang="en-US" sz="2450">
                <a:solidFill>
                  <a:srgbClr val="000000"/>
                </a:solidFill>
                <a:latin typeface="Bitter"/>
                <a:ea typeface="Bitter"/>
                <a:cs typeface="Bitter"/>
                <a:sym typeface="Bitter"/>
              </a:rPr>
              <a:t>Have you witnessed others being bullied?</a:t>
            </a:r>
            <a:endParaRPr lang="en-US" sz="2450">
              <a:solidFill>
                <a:srgbClr val="000000"/>
              </a:solidFill>
              <a:latin typeface="Bitter"/>
              <a:ea typeface="Bitter"/>
              <a:cs typeface="Bitter"/>
            </a:endParaRPr>
          </a:p>
          <a:p>
            <a:pPr marL="1176655" lvl="2" indent="-457200" algn="l">
              <a:lnSpc>
                <a:spcPts val="3499"/>
              </a:lnSpc>
              <a:buAutoNum type="alphaLcPeriod"/>
            </a:pPr>
            <a:r>
              <a:rPr lang="en-US" sz="2499">
                <a:solidFill>
                  <a:srgbClr val="000000"/>
                </a:solidFill>
                <a:latin typeface="Bitter"/>
                <a:ea typeface="Bitter"/>
                <a:cs typeface="Bitter"/>
                <a:sym typeface="Bitter"/>
              </a:rPr>
              <a:t>What did you do? </a:t>
            </a:r>
            <a:endParaRPr lang="en-US" sz="2499">
              <a:solidFill>
                <a:srgbClr val="000000"/>
              </a:solidFill>
              <a:latin typeface="Bitter"/>
              <a:ea typeface="Bitter"/>
              <a:cs typeface="Bitter"/>
            </a:endParaRPr>
          </a:p>
        </p:txBody>
      </p:sp>
      <p:sp>
        <p:nvSpPr>
          <p:cNvPr id="7" name="TextBox 7"/>
          <p:cNvSpPr txBox="1"/>
          <p:nvPr/>
        </p:nvSpPr>
        <p:spPr>
          <a:xfrm>
            <a:off x="1335726" y="1219273"/>
            <a:ext cx="7854272" cy="4057650"/>
          </a:xfrm>
          <a:prstGeom prst="rect">
            <a:avLst/>
          </a:prstGeom>
        </p:spPr>
        <p:txBody>
          <a:bodyPr lIns="0" tIns="0" rIns="0" bIns="0" rtlCol="0" anchor="t">
            <a:spAutoFit/>
          </a:bodyPr>
          <a:lstStyle/>
          <a:p>
            <a:pPr marL="0" lvl="0" indent="0" algn="l">
              <a:lnSpc>
                <a:spcPts val="10711"/>
              </a:lnSpc>
            </a:pPr>
            <a:r>
              <a:rPr lang="en-US" sz="8926" spc="-357">
                <a:solidFill>
                  <a:srgbClr val="000000"/>
                </a:solidFill>
                <a:latin typeface="Bitter"/>
                <a:ea typeface="Bitter"/>
                <a:cs typeface="Bitter"/>
                <a:sym typeface="Bitter"/>
              </a:rPr>
              <a:t>Develop a Grade 5-12 Student Survey</a:t>
            </a:r>
          </a:p>
        </p:txBody>
      </p:sp>
      <p:sp>
        <p:nvSpPr>
          <p:cNvPr id="8" name="AutoShape 8"/>
          <p:cNvSpPr/>
          <p:nvPr/>
        </p:nvSpPr>
        <p:spPr>
          <a:xfrm>
            <a:off x="894139" y="5485441"/>
            <a:ext cx="8384422" cy="0"/>
          </a:xfrm>
          <a:prstGeom prst="line">
            <a:avLst/>
          </a:prstGeom>
          <a:ln w="104775" cap="flat">
            <a:solidFill>
              <a:srgbClr val="194A96"/>
            </a:solidFill>
            <a:prstDash val="solid"/>
            <a:headEnd type="none" w="sm" len="sm"/>
            <a:tailEnd type="none" w="sm" len="sm"/>
          </a:ln>
        </p:spPr>
        <p:txBody>
          <a:bodyPr/>
          <a:lstStyle/>
          <a:p>
            <a:endParaRPr lang="en-US"/>
          </a:p>
        </p:txBody>
      </p:sp>
      <p:sp>
        <p:nvSpPr>
          <p:cNvPr id="9" name="TextBox 9"/>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Canva Sans"/>
                <a:ea typeface="Canva Sans"/>
                <a:cs typeface="Canva Sans"/>
                <a:sym typeface="Canva Sans"/>
              </a:rPr>
              <a:t>33</a:t>
            </a:r>
          </a:p>
        </p:txBody>
      </p:sp>
      <p:sp>
        <p:nvSpPr>
          <p:cNvPr id="10" name="TextBox 10"/>
          <p:cNvSpPr txBox="1"/>
          <p:nvPr/>
        </p:nvSpPr>
        <p:spPr>
          <a:xfrm>
            <a:off x="7739583" y="9984741"/>
            <a:ext cx="2808833" cy="302259"/>
          </a:xfrm>
          <a:prstGeom prst="rect">
            <a:avLst/>
          </a:prstGeom>
        </p:spPr>
        <p:txBody>
          <a:bodyPr lIns="0" tIns="0" rIns="0" bIns="0" rtlCol="0" anchor="t">
            <a:spAutoFit/>
          </a:bodyPr>
          <a:lstStyle/>
          <a:p>
            <a:pPr algn="ctr">
              <a:lnSpc>
                <a:spcPts val="2240"/>
              </a:lnSpc>
            </a:pPr>
            <a:r>
              <a:rPr lang="en-US" sz="1600" spc="16">
                <a:solidFill>
                  <a:srgbClr val="000000"/>
                </a:solidFill>
                <a:latin typeface="Palatino"/>
                <a:ea typeface="Palatino"/>
                <a:cs typeface="Palatino"/>
                <a:sym typeface="Palatino"/>
              </a:rPr>
              <a:t>© Archdiocese of Omaha 2026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9471150" y="-1106859"/>
            <a:ext cx="12500768" cy="12500718"/>
            <a:chOff x="0" y="0"/>
            <a:chExt cx="6350000" cy="6349975"/>
          </a:xfrm>
        </p:grpSpPr>
        <p:sp>
          <p:nvSpPr>
            <p:cNvPr id="4" name="Freeform 4"/>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38087" r="-11775"/>
              </a:stretch>
            </a:blipFill>
          </p:spPr>
          <p:txBody>
            <a:bodyPr/>
            <a:lstStyle/>
            <a:p>
              <a:endParaRPr lang="en-US"/>
            </a:p>
          </p:txBody>
        </p:sp>
      </p:grpSp>
      <p:sp>
        <p:nvSpPr>
          <p:cNvPr id="5" name="AutoShape 5"/>
          <p:cNvSpPr/>
          <p:nvPr/>
        </p:nvSpPr>
        <p:spPr>
          <a:xfrm rot="-5400000">
            <a:off x="546454" y="7751947"/>
            <a:ext cx="983543" cy="0"/>
          </a:xfrm>
          <a:prstGeom prst="line">
            <a:avLst/>
          </a:prstGeom>
          <a:ln w="19050" cap="flat">
            <a:solidFill>
              <a:srgbClr val="E9F1F8"/>
            </a:solidFill>
            <a:prstDash val="solid"/>
            <a:headEnd type="none" w="sm" len="sm"/>
            <a:tailEnd type="none" w="sm" len="sm"/>
          </a:ln>
        </p:spPr>
        <p:txBody>
          <a:bodyPr/>
          <a:lstStyle/>
          <a:p>
            <a:endParaRPr lang="en-US"/>
          </a:p>
        </p:txBody>
      </p:sp>
      <p:sp>
        <p:nvSpPr>
          <p:cNvPr id="6" name="TextBox 6"/>
          <p:cNvSpPr txBox="1"/>
          <p:nvPr/>
        </p:nvSpPr>
        <p:spPr>
          <a:xfrm>
            <a:off x="899304" y="5714491"/>
            <a:ext cx="8999507" cy="3110916"/>
          </a:xfrm>
          <a:prstGeom prst="rect">
            <a:avLst/>
          </a:prstGeom>
        </p:spPr>
        <p:txBody>
          <a:bodyPr wrap="square" lIns="0" tIns="0" rIns="0" bIns="0" rtlCol="0" anchor="t">
            <a:spAutoFit/>
          </a:bodyPr>
          <a:lstStyle/>
          <a:p>
            <a:pPr marL="269875" lvl="1">
              <a:lnSpc>
                <a:spcPts val="3499"/>
              </a:lnSpc>
            </a:pPr>
            <a:r>
              <a:rPr lang="en-US" sz="2450">
                <a:solidFill>
                  <a:srgbClr val="000000"/>
                </a:solidFill>
                <a:latin typeface="Bitter"/>
                <a:ea typeface="Bitter"/>
                <a:cs typeface="Bitter"/>
                <a:sym typeface="Bitter"/>
              </a:rPr>
              <a:t>4. Rate the problem of bullying in your       </a:t>
            </a:r>
            <a:endParaRPr lang="en-US" sz="2450">
              <a:ea typeface="Calibri"/>
              <a:cs typeface="Calibri"/>
            </a:endParaRPr>
          </a:p>
          <a:p>
            <a:pPr algn="l">
              <a:lnSpc>
                <a:spcPts val="3499"/>
              </a:lnSpc>
            </a:pPr>
            <a:r>
              <a:rPr lang="en-US" sz="2499">
                <a:solidFill>
                  <a:srgbClr val="000000"/>
                </a:solidFill>
                <a:latin typeface="Bitter"/>
                <a:ea typeface="Bitter"/>
                <a:cs typeface="Bitter"/>
                <a:sym typeface="Bitter"/>
              </a:rPr>
              <a:t>         school/parish from 1 to 10. </a:t>
            </a:r>
            <a:endParaRPr lang="en-US" sz="2499">
              <a:solidFill>
                <a:srgbClr val="000000"/>
              </a:solidFill>
              <a:latin typeface="Bitter"/>
              <a:ea typeface="Bitter"/>
              <a:cs typeface="Bitter"/>
            </a:endParaRPr>
          </a:p>
          <a:p>
            <a:pPr marL="269875" lvl="1">
              <a:lnSpc>
                <a:spcPts val="3499"/>
              </a:lnSpc>
            </a:pPr>
            <a:r>
              <a:rPr lang="en-US" sz="2450">
                <a:solidFill>
                  <a:srgbClr val="000000"/>
                </a:solidFill>
                <a:latin typeface="Bitter"/>
                <a:ea typeface="Bitter"/>
                <a:cs typeface="Bitter"/>
                <a:sym typeface="Bitter"/>
              </a:rPr>
              <a:t>5. Were you ever a bully?</a:t>
            </a:r>
            <a:endParaRPr lang="en-US" sz="2450">
              <a:solidFill>
                <a:srgbClr val="000000"/>
              </a:solidFill>
              <a:latin typeface="Bitter"/>
              <a:ea typeface="Bitter"/>
              <a:cs typeface="Bitter"/>
            </a:endParaRPr>
          </a:p>
          <a:p>
            <a:pPr marL="1078865" lvl="2" indent="-359410" algn="l">
              <a:lnSpc>
                <a:spcPts val="3499"/>
              </a:lnSpc>
              <a:buAutoNum type="alphaLcPeriod"/>
            </a:pPr>
            <a:r>
              <a:rPr lang="en-US" sz="2499">
                <a:solidFill>
                  <a:srgbClr val="000000"/>
                </a:solidFill>
                <a:latin typeface="Bitter"/>
                <a:ea typeface="Bitter"/>
                <a:cs typeface="Bitter"/>
                <a:sym typeface="Bitter"/>
              </a:rPr>
              <a:t>Why did you bully?</a:t>
            </a:r>
            <a:endParaRPr lang="en-US" sz="2499">
              <a:solidFill>
                <a:srgbClr val="000000"/>
              </a:solidFill>
              <a:latin typeface="Bitter"/>
              <a:ea typeface="Bitter"/>
              <a:cs typeface="Bitter"/>
            </a:endParaRPr>
          </a:p>
          <a:p>
            <a:pPr marL="269875" lvl="1">
              <a:lnSpc>
                <a:spcPts val="3499"/>
              </a:lnSpc>
            </a:pPr>
            <a:r>
              <a:rPr lang="en-US" sz="2450">
                <a:solidFill>
                  <a:srgbClr val="000000"/>
                </a:solidFill>
                <a:latin typeface="Bitter"/>
                <a:ea typeface="Bitter"/>
                <a:cs typeface="Bitter"/>
                <a:sym typeface="Bitter"/>
              </a:rPr>
              <a:t>6. What ideas do you have to stamp out </a:t>
            </a:r>
            <a:endParaRPr lang="en-US" sz="2450">
              <a:solidFill>
                <a:srgbClr val="000000"/>
              </a:solidFill>
              <a:latin typeface="Bitter"/>
              <a:ea typeface="Bitter"/>
              <a:cs typeface="Bitter"/>
            </a:endParaRPr>
          </a:p>
          <a:p>
            <a:pPr>
              <a:lnSpc>
                <a:spcPts val="3499"/>
              </a:lnSpc>
            </a:pPr>
            <a:r>
              <a:rPr lang="en-US" sz="2450">
                <a:solidFill>
                  <a:srgbClr val="000000"/>
                </a:solidFill>
                <a:latin typeface="Bitter"/>
                <a:ea typeface="Bitter"/>
                <a:cs typeface="Bitter"/>
                <a:sym typeface="Bitter"/>
              </a:rPr>
              <a:t>        bullying? </a:t>
            </a:r>
            <a:endParaRPr lang="en-US" sz="2450">
              <a:solidFill>
                <a:srgbClr val="000000"/>
              </a:solidFill>
              <a:latin typeface="Bitter"/>
              <a:ea typeface="Bitter"/>
              <a:cs typeface="Bitter"/>
            </a:endParaRPr>
          </a:p>
          <a:p>
            <a:pPr>
              <a:lnSpc>
                <a:spcPts val="3499"/>
              </a:lnSpc>
            </a:pPr>
            <a:r>
              <a:rPr lang="en-US" sz="2450">
                <a:solidFill>
                  <a:srgbClr val="000000"/>
                </a:solidFill>
                <a:latin typeface="Bitter"/>
                <a:ea typeface="Bitter"/>
                <a:cs typeface="Bitter"/>
                <a:sym typeface="Bitter"/>
              </a:rPr>
              <a:t> 7. Who could you talk to about bullying?</a:t>
            </a:r>
            <a:endParaRPr lang="en-US" sz="2450">
              <a:solidFill>
                <a:srgbClr val="000000"/>
              </a:solidFill>
              <a:latin typeface="Bitter"/>
              <a:ea typeface="Bitter"/>
              <a:cs typeface="Bitter"/>
            </a:endParaRPr>
          </a:p>
        </p:txBody>
      </p:sp>
      <p:sp>
        <p:nvSpPr>
          <p:cNvPr id="7" name="TextBox 7"/>
          <p:cNvSpPr txBox="1"/>
          <p:nvPr/>
        </p:nvSpPr>
        <p:spPr>
          <a:xfrm>
            <a:off x="1335726" y="1219273"/>
            <a:ext cx="7854272" cy="4057650"/>
          </a:xfrm>
          <a:prstGeom prst="rect">
            <a:avLst/>
          </a:prstGeom>
        </p:spPr>
        <p:txBody>
          <a:bodyPr lIns="0" tIns="0" rIns="0" bIns="0" rtlCol="0" anchor="t">
            <a:spAutoFit/>
          </a:bodyPr>
          <a:lstStyle/>
          <a:p>
            <a:pPr marL="0" lvl="0" indent="0" algn="l">
              <a:lnSpc>
                <a:spcPts val="10711"/>
              </a:lnSpc>
            </a:pPr>
            <a:r>
              <a:rPr lang="en-US" sz="8926" spc="-357">
                <a:solidFill>
                  <a:srgbClr val="000000"/>
                </a:solidFill>
                <a:latin typeface="Bitter"/>
                <a:ea typeface="Bitter"/>
                <a:cs typeface="Bitter"/>
                <a:sym typeface="Bitter"/>
              </a:rPr>
              <a:t>Grade 5-12 Student Survey Continued</a:t>
            </a:r>
          </a:p>
        </p:txBody>
      </p:sp>
      <p:sp>
        <p:nvSpPr>
          <p:cNvPr id="8" name="AutoShape 8"/>
          <p:cNvSpPr/>
          <p:nvPr/>
        </p:nvSpPr>
        <p:spPr>
          <a:xfrm>
            <a:off x="894139" y="5485441"/>
            <a:ext cx="8384422" cy="0"/>
          </a:xfrm>
          <a:prstGeom prst="line">
            <a:avLst/>
          </a:prstGeom>
          <a:ln w="104775" cap="flat">
            <a:solidFill>
              <a:srgbClr val="194A96"/>
            </a:solidFill>
            <a:prstDash val="solid"/>
            <a:headEnd type="none" w="sm" len="sm"/>
            <a:tailEnd type="none" w="sm" len="sm"/>
          </a:ln>
        </p:spPr>
        <p:txBody>
          <a:bodyPr/>
          <a:lstStyle/>
          <a:p>
            <a:endParaRPr lang="en-US"/>
          </a:p>
        </p:txBody>
      </p:sp>
      <p:sp>
        <p:nvSpPr>
          <p:cNvPr id="9" name="TextBox 9"/>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Canva Sans"/>
                <a:ea typeface="Canva Sans"/>
                <a:cs typeface="Canva Sans"/>
                <a:sym typeface="Canva Sans"/>
              </a:rPr>
              <a:t>34</a:t>
            </a:r>
          </a:p>
        </p:txBody>
      </p:sp>
      <p:sp>
        <p:nvSpPr>
          <p:cNvPr id="10" name="TextBox 10"/>
          <p:cNvSpPr txBox="1"/>
          <p:nvPr/>
        </p:nvSpPr>
        <p:spPr>
          <a:xfrm>
            <a:off x="7739583" y="9984741"/>
            <a:ext cx="2808833" cy="302259"/>
          </a:xfrm>
          <a:prstGeom prst="rect">
            <a:avLst/>
          </a:prstGeom>
        </p:spPr>
        <p:txBody>
          <a:bodyPr lIns="0" tIns="0" rIns="0" bIns="0" rtlCol="0" anchor="t">
            <a:spAutoFit/>
          </a:bodyPr>
          <a:lstStyle/>
          <a:p>
            <a:pPr algn="ctr">
              <a:lnSpc>
                <a:spcPts val="2240"/>
              </a:lnSpc>
            </a:pPr>
            <a:r>
              <a:rPr lang="en-US" sz="1600" spc="16">
                <a:solidFill>
                  <a:srgbClr val="000000"/>
                </a:solidFill>
                <a:latin typeface="Palatino"/>
                <a:ea typeface="Palatino"/>
                <a:cs typeface="Palatino"/>
                <a:sym typeface="Palatino"/>
              </a:rPr>
              <a:t>© Archdiocese of Omaha 2026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271999" y="271999"/>
            <a:ext cx="7908899" cy="9743002"/>
            <a:chOff x="0" y="0"/>
            <a:chExt cx="812800" cy="1001291"/>
          </a:xfrm>
        </p:grpSpPr>
        <p:sp>
          <p:nvSpPr>
            <p:cNvPr id="4" name="Freeform 4" descr="A person standing in front of a white wall with text  AI-generated content may be incorrect."/>
            <p:cNvSpPr/>
            <p:nvPr/>
          </p:nvSpPr>
          <p:spPr>
            <a:xfrm>
              <a:off x="0" y="0"/>
              <a:ext cx="812800" cy="1001291"/>
            </a:xfrm>
            <a:custGeom>
              <a:avLst/>
              <a:gdLst/>
              <a:ahLst/>
              <a:cxnLst/>
              <a:rect l="l" t="t" r="r" b="b"/>
              <a:pathLst>
                <a:path w="812800" h="1001291">
                  <a:moveTo>
                    <a:pt x="0" y="0"/>
                  </a:moveTo>
                  <a:lnTo>
                    <a:pt x="812800" y="0"/>
                  </a:lnTo>
                  <a:lnTo>
                    <a:pt x="812800" y="1001291"/>
                  </a:lnTo>
                  <a:lnTo>
                    <a:pt x="0" y="1001291"/>
                  </a:lnTo>
                  <a:close/>
                </a:path>
              </a:pathLst>
            </a:custGeom>
            <a:blipFill>
              <a:blip r:embed="rId4"/>
              <a:stretch>
                <a:fillRect l="-42520" r="-42520"/>
              </a:stretch>
            </a:blipFill>
          </p:spPr>
          <p:txBody>
            <a:bodyPr/>
            <a:lstStyle/>
            <a:p>
              <a:endParaRPr lang="en-US"/>
            </a:p>
          </p:txBody>
        </p:sp>
      </p:grpSp>
      <p:grpSp>
        <p:nvGrpSpPr>
          <p:cNvPr id="5" name="Group 5"/>
          <p:cNvGrpSpPr/>
          <p:nvPr/>
        </p:nvGrpSpPr>
        <p:grpSpPr>
          <a:xfrm>
            <a:off x="9256123" y="807796"/>
            <a:ext cx="8384422" cy="8410151"/>
            <a:chOff x="0" y="0"/>
            <a:chExt cx="11179230" cy="11213535"/>
          </a:xfrm>
        </p:grpSpPr>
        <p:sp>
          <p:nvSpPr>
            <p:cNvPr id="6" name="TextBox 6"/>
            <p:cNvSpPr txBox="1"/>
            <p:nvPr/>
          </p:nvSpPr>
          <p:spPr>
            <a:xfrm>
              <a:off x="161667" y="0"/>
              <a:ext cx="10356836" cy="3848100"/>
            </a:xfrm>
            <a:prstGeom prst="rect">
              <a:avLst/>
            </a:prstGeom>
          </p:spPr>
          <p:txBody>
            <a:bodyPr lIns="0" tIns="0" rIns="0" bIns="0" rtlCol="0" anchor="t">
              <a:spAutoFit/>
            </a:bodyPr>
            <a:lstStyle/>
            <a:p>
              <a:pPr marL="0" lvl="0" indent="0" algn="l">
                <a:lnSpc>
                  <a:spcPts val="7617"/>
                </a:lnSpc>
              </a:pPr>
              <a:r>
                <a:rPr lang="en-US" sz="6347" spc="-253">
                  <a:solidFill>
                    <a:srgbClr val="000000"/>
                  </a:solidFill>
                  <a:latin typeface="Bitter"/>
                  <a:ea typeface="Bitter"/>
                  <a:cs typeface="Bitter"/>
                  <a:sym typeface="Bitter"/>
                </a:rPr>
                <a:t>Students Input on How to Stamp out  Bullying</a:t>
              </a:r>
            </a:p>
          </p:txBody>
        </p:sp>
        <p:sp>
          <p:nvSpPr>
            <p:cNvPr id="7" name="TextBox 7"/>
            <p:cNvSpPr txBox="1"/>
            <p:nvPr/>
          </p:nvSpPr>
          <p:spPr>
            <a:xfrm>
              <a:off x="161667" y="4757789"/>
              <a:ext cx="10356836" cy="6455746"/>
            </a:xfrm>
            <a:prstGeom prst="rect">
              <a:avLst/>
            </a:prstGeom>
          </p:spPr>
          <p:txBody>
            <a:bodyPr lIns="0" tIns="0" rIns="0" bIns="0" rtlCol="0" anchor="t">
              <a:spAutoFit/>
            </a:bodyPr>
            <a:lstStyle/>
            <a:p>
              <a:pPr marL="635000" lvl="1" indent="-317500">
                <a:lnSpc>
                  <a:spcPts val="3825"/>
                </a:lnSpc>
                <a:buFont typeface="Arial"/>
                <a:buChar char="•"/>
              </a:pPr>
              <a:r>
                <a:rPr lang="en-US" sz="2900">
                  <a:solidFill>
                    <a:srgbClr val="000000"/>
                  </a:solidFill>
                  <a:latin typeface="Bitter"/>
                  <a:ea typeface="Bitter"/>
                  <a:cs typeface="Bitter"/>
                  <a:sym typeface="Bitter"/>
                </a:rPr>
                <a:t>Distribute and evaluate both the assessments and surveys</a:t>
              </a:r>
              <a:endParaRPr lang="en-US" sz="2900">
                <a:ea typeface="Calibri"/>
                <a:cs typeface="Calibri"/>
              </a:endParaRPr>
            </a:p>
            <a:p>
              <a:pPr marL="635000" lvl="1" indent="-317500" algn="l">
                <a:lnSpc>
                  <a:spcPts val="3825"/>
                </a:lnSpc>
                <a:buFont typeface="Arial"/>
                <a:buChar char="•"/>
              </a:pPr>
              <a:r>
                <a:rPr lang="en-US" sz="2942">
                  <a:solidFill>
                    <a:srgbClr val="000000"/>
                  </a:solidFill>
                  <a:latin typeface="Bitter"/>
                  <a:ea typeface="Bitter"/>
                  <a:cs typeface="Bitter"/>
                  <a:sym typeface="Bitter"/>
                </a:rPr>
                <a:t>Present survey results and art symbols to the student body</a:t>
              </a:r>
              <a:endParaRPr lang="en-US" sz="2942">
                <a:solidFill>
                  <a:srgbClr val="000000"/>
                </a:solidFill>
                <a:latin typeface="Bitter"/>
                <a:ea typeface="Bitter"/>
                <a:cs typeface="Bitter"/>
              </a:endParaRPr>
            </a:p>
            <a:p>
              <a:pPr marL="635000" lvl="1" indent="-317500" algn="l">
                <a:lnSpc>
                  <a:spcPts val="3825"/>
                </a:lnSpc>
                <a:buFont typeface="Arial"/>
                <a:buChar char="•"/>
              </a:pPr>
              <a:r>
                <a:rPr lang="en-US" sz="2942">
                  <a:solidFill>
                    <a:srgbClr val="000000"/>
                  </a:solidFill>
                  <a:latin typeface="Bitter"/>
                  <a:ea typeface="Bitter"/>
                  <a:cs typeface="Bitter"/>
                  <a:sym typeface="Bitter"/>
                </a:rPr>
                <a:t>Convene a committee that includes students and parents to study the survey/assessment results and art symbols then develop solutions</a:t>
              </a:r>
              <a:endParaRPr lang="en-US" sz="2942">
                <a:solidFill>
                  <a:srgbClr val="000000"/>
                </a:solidFill>
                <a:latin typeface="Bitter"/>
                <a:ea typeface="Bitter"/>
                <a:cs typeface="Bitter"/>
              </a:endParaRPr>
            </a:p>
            <a:p>
              <a:pPr marL="635000" lvl="1" indent="-317500" algn="l">
                <a:lnSpc>
                  <a:spcPts val="3825"/>
                </a:lnSpc>
                <a:buFont typeface="Arial"/>
                <a:buChar char="•"/>
              </a:pPr>
              <a:r>
                <a:rPr lang="en-US" sz="2942">
                  <a:solidFill>
                    <a:srgbClr val="000000"/>
                  </a:solidFill>
                  <a:latin typeface="Bitter"/>
                  <a:ea typeface="Bitter"/>
                  <a:cs typeface="Bitter"/>
                  <a:sym typeface="Bitter"/>
                </a:rPr>
                <a:t>Bring the solutions back to the student body</a:t>
              </a:r>
              <a:endParaRPr lang="en-US" sz="2942">
                <a:solidFill>
                  <a:srgbClr val="000000"/>
                </a:solidFill>
                <a:latin typeface="Bitter"/>
                <a:ea typeface="Bitter"/>
                <a:cs typeface="Bitter"/>
              </a:endParaRPr>
            </a:p>
          </p:txBody>
        </p:sp>
        <p:sp>
          <p:nvSpPr>
            <p:cNvPr id="8" name="AutoShape 8"/>
            <p:cNvSpPr/>
            <p:nvPr/>
          </p:nvSpPr>
          <p:spPr>
            <a:xfrm>
              <a:off x="0" y="4269153"/>
              <a:ext cx="11179230" cy="0"/>
            </a:xfrm>
            <a:prstGeom prst="line">
              <a:avLst/>
            </a:prstGeom>
            <a:ln w="139700" cap="flat">
              <a:solidFill>
                <a:srgbClr val="194A96"/>
              </a:solidFill>
              <a:prstDash val="solid"/>
              <a:headEnd type="none" w="sm" len="sm"/>
              <a:tailEnd type="none" w="sm" len="sm"/>
            </a:ln>
          </p:spPr>
          <p:txBody>
            <a:bodyPr/>
            <a:lstStyle/>
            <a:p>
              <a:endParaRPr lang="en-US"/>
            </a:p>
          </p:txBody>
        </p:sp>
      </p:grpSp>
      <p:sp>
        <p:nvSpPr>
          <p:cNvPr id="9" name="TextBox 9"/>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Canva Sans"/>
                <a:ea typeface="Canva Sans"/>
                <a:cs typeface="Canva Sans"/>
                <a:sym typeface="Canva Sans"/>
              </a:rPr>
              <a:t>35</a:t>
            </a:r>
          </a:p>
        </p:txBody>
      </p:sp>
      <p:sp>
        <p:nvSpPr>
          <p:cNvPr id="10" name="TextBox 10"/>
          <p:cNvSpPr txBox="1"/>
          <p:nvPr/>
        </p:nvSpPr>
        <p:spPr>
          <a:xfrm>
            <a:off x="7739583" y="9984741"/>
            <a:ext cx="2808833" cy="302259"/>
          </a:xfrm>
          <a:prstGeom prst="rect">
            <a:avLst/>
          </a:prstGeom>
        </p:spPr>
        <p:txBody>
          <a:bodyPr lIns="0" tIns="0" rIns="0" bIns="0" rtlCol="0" anchor="t">
            <a:spAutoFit/>
          </a:bodyPr>
          <a:lstStyle/>
          <a:p>
            <a:pPr algn="ctr">
              <a:lnSpc>
                <a:spcPts val="2240"/>
              </a:lnSpc>
            </a:pPr>
            <a:r>
              <a:rPr lang="en-US" sz="1600" spc="16">
                <a:solidFill>
                  <a:srgbClr val="000000"/>
                </a:solidFill>
                <a:latin typeface="Palatino"/>
                <a:ea typeface="Palatino"/>
                <a:cs typeface="Palatino"/>
                <a:sym typeface="Palatino"/>
              </a:rPr>
              <a:t>© Archdiocese of Omaha 2026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AutoShape 3"/>
          <p:cNvSpPr/>
          <p:nvPr/>
        </p:nvSpPr>
        <p:spPr>
          <a:xfrm>
            <a:off x="9879196" y="7971204"/>
            <a:ext cx="7380104" cy="9525"/>
          </a:xfrm>
          <a:prstGeom prst="rect">
            <a:avLst/>
          </a:prstGeom>
          <a:solidFill>
            <a:srgbClr val="FFFFFF"/>
          </a:solidFill>
        </p:spPr>
        <p:txBody>
          <a:bodyPr/>
          <a:lstStyle/>
          <a:p>
            <a:endParaRPr lang="en-US"/>
          </a:p>
        </p:txBody>
      </p:sp>
      <p:grpSp>
        <p:nvGrpSpPr>
          <p:cNvPr id="4" name="Group 4"/>
          <p:cNvGrpSpPr/>
          <p:nvPr/>
        </p:nvGrpSpPr>
        <p:grpSpPr>
          <a:xfrm>
            <a:off x="514350" y="1971675"/>
            <a:ext cx="6343660" cy="6343660"/>
            <a:chOff x="0" y="0"/>
            <a:chExt cx="7373620" cy="7373620"/>
          </a:xfrm>
        </p:grpSpPr>
        <p:sp>
          <p:nvSpPr>
            <p:cNvPr id="5" name="Freeform 5"/>
            <p:cNvSpPr/>
            <p:nvPr/>
          </p:nvSpPr>
          <p:spPr>
            <a:xfrm>
              <a:off x="0" y="0"/>
              <a:ext cx="7373620" cy="7373620"/>
            </a:xfrm>
            <a:custGeom>
              <a:avLst/>
              <a:gdLst/>
              <a:ahLst/>
              <a:cxnLst/>
              <a:rect l="l" t="t" r="r" b="b"/>
              <a:pathLst>
                <a:path w="7373620" h="7373620">
                  <a:moveTo>
                    <a:pt x="0" y="0"/>
                  </a:moveTo>
                  <a:lnTo>
                    <a:pt x="7373620" y="0"/>
                  </a:lnTo>
                  <a:lnTo>
                    <a:pt x="7373620" y="7373620"/>
                  </a:lnTo>
                  <a:lnTo>
                    <a:pt x="0" y="7373620"/>
                  </a:lnTo>
                  <a:lnTo>
                    <a:pt x="0" y="0"/>
                  </a:lnTo>
                  <a:close/>
                </a:path>
              </a:pathLst>
            </a:custGeom>
            <a:blipFill>
              <a:blip r:embed="rId4"/>
              <a:stretch>
                <a:fillRect/>
              </a:stretch>
            </a:blipFill>
          </p:spPr>
          <p:txBody>
            <a:bodyPr/>
            <a:lstStyle/>
            <a:p>
              <a:endParaRPr lang="en-US"/>
            </a:p>
          </p:txBody>
        </p:sp>
      </p:grpSp>
      <p:sp>
        <p:nvSpPr>
          <p:cNvPr id="6" name="Freeform 6"/>
          <p:cNvSpPr/>
          <p:nvPr/>
        </p:nvSpPr>
        <p:spPr>
          <a:xfrm>
            <a:off x="14732900" y="1173045"/>
            <a:ext cx="287127" cy="288691"/>
          </a:xfrm>
          <a:custGeom>
            <a:avLst/>
            <a:gdLst/>
            <a:ahLst/>
            <a:cxnLst/>
            <a:rect l="l" t="t" r="r" b="b"/>
            <a:pathLst>
              <a:path w="287127" h="288691">
                <a:moveTo>
                  <a:pt x="0" y="0"/>
                </a:moveTo>
                <a:lnTo>
                  <a:pt x="287127" y="0"/>
                </a:lnTo>
                <a:lnTo>
                  <a:pt x="287127" y="288691"/>
                </a:lnTo>
                <a:lnTo>
                  <a:pt x="0" y="288691"/>
                </a:lnTo>
                <a:lnTo>
                  <a:pt x="0" y="0"/>
                </a:lnTo>
                <a:close/>
              </a:path>
            </a:pathLst>
          </a:custGeom>
          <a:blipFill>
            <a:blip r:embed="rId5"/>
            <a:stretch>
              <a:fillRect/>
            </a:stretch>
          </a:blipFill>
        </p:spPr>
        <p:txBody>
          <a:bodyPr/>
          <a:lstStyle/>
          <a:p>
            <a:endParaRPr lang="en-US"/>
          </a:p>
        </p:txBody>
      </p:sp>
      <p:sp>
        <p:nvSpPr>
          <p:cNvPr id="7" name="TextBox 7"/>
          <p:cNvSpPr txBox="1"/>
          <p:nvPr/>
        </p:nvSpPr>
        <p:spPr>
          <a:xfrm>
            <a:off x="8334195" y="1241191"/>
            <a:ext cx="8449110" cy="7728419"/>
          </a:xfrm>
          <a:prstGeom prst="rect">
            <a:avLst/>
          </a:prstGeom>
        </p:spPr>
        <p:txBody>
          <a:bodyPr lIns="0" tIns="0" rIns="0" bIns="0" rtlCol="0" anchor="t">
            <a:spAutoFit/>
          </a:bodyPr>
          <a:lstStyle/>
          <a:p>
            <a:pPr marL="0" lvl="0" indent="0" algn="ctr">
              <a:lnSpc>
                <a:spcPts val="5574"/>
              </a:lnSpc>
              <a:spcBef>
                <a:spcPct val="0"/>
              </a:spcBef>
            </a:pPr>
            <a:r>
              <a:rPr lang="en-US" sz="3981">
                <a:solidFill>
                  <a:srgbClr val="000000"/>
                </a:solidFill>
                <a:latin typeface="Bitter"/>
                <a:ea typeface="Bitter"/>
                <a:cs typeface="Bitter"/>
                <a:sym typeface="Bitter"/>
              </a:rPr>
              <a:t>CIRCLE OF GRACE</a:t>
            </a:r>
          </a:p>
          <a:p>
            <a:pPr marL="0" lvl="0" indent="0" algn="ctr">
              <a:lnSpc>
                <a:spcPts val="5574"/>
              </a:lnSpc>
              <a:spcBef>
                <a:spcPct val="0"/>
              </a:spcBef>
            </a:pPr>
            <a:r>
              <a:rPr lang="en-US" sz="3981">
                <a:solidFill>
                  <a:srgbClr val="000000"/>
                </a:solidFill>
                <a:latin typeface="Bitter"/>
                <a:ea typeface="Bitter"/>
                <a:cs typeface="Bitter"/>
                <a:sym typeface="Bitter"/>
              </a:rPr>
              <a:t>Raise your hands above your head, then slowly lower your arms. </a:t>
            </a:r>
          </a:p>
          <a:p>
            <a:pPr marL="0" lvl="0" indent="0" algn="ctr">
              <a:lnSpc>
                <a:spcPts val="5574"/>
              </a:lnSpc>
              <a:spcBef>
                <a:spcPct val="0"/>
              </a:spcBef>
            </a:pPr>
            <a:r>
              <a:rPr lang="en-US" sz="3981">
                <a:solidFill>
                  <a:srgbClr val="000000"/>
                </a:solidFill>
                <a:latin typeface="Bitter"/>
                <a:ea typeface="Bitter"/>
                <a:cs typeface="Bitter"/>
                <a:sym typeface="Bitter"/>
              </a:rPr>
              <a:t>Extend your arms forward and backward, embracing the space around you. </a:t>
            </a:r>
          </a:p>
          <a:p>
            <a:pPr marL="0" lvl="0" indent="0" algn="ctr">
              <a:lnSpc>
                <a:spcPts val="5574"/>
              </a:lnSpc>
              <a:spcBef>
                <a:spcPct val="0"/>
              </a:spcBef>
            </a:pPr>
            <a:r>
              <a:rPr lang="en-US" sz="3981">
                <a:solidFill>
                  <a:srgbClr val="000000"/>
                </a:solidFill>
                <a:latin typeface="Bitter"/>
                <a:ea typeface="Bitter"/>
                <a:cs typeface="Bitter"/>
                <a:sym typeface="Bitter"/>
              </a:rPr>
              <a:t>Finally, reach down toward your feet, remembering that God is present in this space.</a:t>
            </a:r>
          </a:p>
          <a:p>
            <a:pPr marL="0" lvl="0" indent="0" algn="ctr">
              <a:lnSpc>
                <a:spcPts val="5574"/>
              </a:lnSpc>
              <a:spcBef>
                <a:spcPct val="0"/>
              </a:spcBef>
            </a:pPr>
            <a:r>
              <a:rPr lang="en-US" sz="3981">
                <a:solidFill>
                  <a:srgbClr val="000000"/>
                </a:solidFill>
                <a:latin typeface="Bitter"/>
                <a:ea typeface="Bitter"/>
                <a:cs typeface="Bitter"/>
                <a:sym typeface="Bitter"/>
              </a:rPr>
              <a:t>This is your Circle of Grace—and you are within it.</a:t>
            </a:r>
          </a:p>
        </p:txBody>
      </p:sp>
      <p:sp>
        <p:nvSpPr>
          <p:cNvPr id="8" name="TextBox 8"/>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Canva Sans"/>
                <a:ea typeface="Canva Sans"/>
                <a:cs typeface="Canva Sans"/>
                <a:sym typeface="Canva Sans"/>
              </a:rPr>
              <a:t>36</a:t>
            </a:r>
          </a:p>
        </p:txBody>
      </p:sp>
      <p:sp>
        <p:nvSpPr>
          <p:cNvPr id="9" name="TextBox 9"/>
          <p:cNvSpPr txBox="1"/>
          <p:nvPr/>
        </p:nvSpPr>
        <p:spPr>
          <a:xfrm>
            <a:off x="7739583" y="9984741"/>
            <a:ext cx="2808833" cy="302259"/>
          </a:xfrm>
          <a:prstGeom prst="rect">
            <a:avLst/>
          </a:prstGeom>
        </p:spPr>
        <p:txBody>
          <a:bodyPr lIns="0" tIns="0" rIns="0" bIns="0" rtlCol="0" anchor="t">
            <a:spAutoFit/>
          </a:bodyPr>
          <a:lstStyle/>
          <a:p>
            <a:pPr algn="ctr">
              <a:lnSpc>
                <a:spcPts val="2240"/>
              </a:lnSpc>
            </a:pPr>
            <a:r>
              <a:rPr lang="en-US" sz="1600" spc="16">
                <a:solidFill>
                  <a:srgbClr val="000000"/>
                </a:solidFill>
                <a:latin typeface="Palatino"/>
                <a:ea typeface="Palatino"/>
                <a:cs typeface="Palatino"/>
                <a:sym typeface="Palatino"/>
              </a:rPr>
              <a:t>© Archdiocese of Omaha 2026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526516" y="5810959"/>
            <a:ext cx="3473073" cy="3650436"/>
            <a:chOff x="0" y="0"/>
            <a:chExt cx="914719" cy="961432"/>
          </a:xfrm>
        </p:grpSpPr>
        <p:sp>
          <p:nvSpPr>
            <p:cNvPr id="4" name="Freeform 4"/>
            <p:cNvSpPr/>
            <p:nvPr/>
          </p:nvSpPr>
          <p:spPr>
            <a:xfrm>
              <a:off x="0" y="0"/>
              <a:ext cx="914719" cy="961432"/>
            </a:xfrm>
            <a:custGeom>
              <a:avLst/>
              <a:gdLst/>
              <a:ahLst/>
              <a:cxnLst/>
              <a:rect l="l" t="t" r="r" b="b"/>
              <a:pathLst>
                <a:path w="914719" h="961432">
                  <a:moveTo>
                    <a:pt x="113685" y="0"/>
                  </a:moveTo>
                  <a:lnTo>
                    <a:pt x="801033" y="0"/>
                  </a:lnTo>
                  <a:cubicBezTo>
                    <a:pt x="831185" y="0"/>
                    <a:pt x="860101" y="11978"/>
                    <a:pt x="881421" y="33298"/>
                  </a:cubicBezTo>
                  <a:cubicBezTo>
                    <a:pt x="902741" y="54618"/>
                    <a:pt x="914719" y="83534"/>
                    <a:pt x="914719" y="113685"/>
                  </a:cubicBezTo>
                  <a:lnTo>
                    <a:pt x="914719" y="847746"/>
                  </a:lnTo>
                  <a:cubicBezTo>
                    <a:pt x="914719" y="877897"/>
                    <a:pt x="902741" y="906814"/>
                    <a:pt x="881421" y="928134"/>
                  </a:cubicBezTo>
                  <a:cubicBezTo>
                    <a:pt x="860101" y="949454"/>
                    <a:pt x="831185" y="961432"/>
                    <a:pt x="801033" y="961432"/>
                  </a:cubicBezTo>
                  <a:lnTo>
                    <a:pt x="113685" y="961432"/>
                  </a:lnTo>
                  <a:cubicBezTo>
                    <a:pt x="83534" y="961432"/>
                    <a:pt x="54618" y="949454"/>
                    <a:pt x="33298" y="928134"/>
                  </a:cubicBezTo>
                  <a:cubicBezTo>
                    <a:pt x="11978" y="906814"/>
                    <a:pt x="0" y="877897"/>
                    <a:pt x="0" y="847746"/>
                  </a:cubicBezTo>
                  <a:lnTo>
                    <a:pt x="0" y="113685"/>
                  </a:lnTo>
                  <a:cubicBezTo>
                    <a:pt x="0" y="83534"/>
                    <a:pt x="11978" y="54618"/>
                    <a:pt x="33298" y="33298"/>
                  </a:cubicBezTo>
                  <a:cubicBezTo>
                    <a:pt x="54618" y="11978"/>
                    <a:pt x="83534" y="0"/>
                    <a:pt x="113685" y="0"/>
                  </a:cubicBezTo>
                  <a:close/>
                </a:path>
              </a:pathLst>
            </a:custGeom>
            <a:solidFill>
              <a:srgbClr val="657B7F"/>
            </a:solidFill>
          </p:spPr>
          <p:txBody>
            <a:bodyPr/>
            <a:lstStyle/>
            <a:p>
              <a:endParaRPr lang="en-US"/>
            </a:p>
          </p:txBody>
        </p:sp>
        <p:sp>
          <p:nvSpPr>
            <p:cNvPr id="5" name="TextBox 5"/>
            <p:cNvSpPr txBox="1"/>
            <p:nvPr/>
          </p:nvSpPr>
          <p:spPr>
            <a:xfrm>
              <a:off x="0" y="-19050"/>
              <a:ext cx="914719" cy="980482"/>
            </a:xfrm>
            <a:prstGeom prst="rect">
              <a:avLst/>
            </a:prstGeom>
          </p:spPr>
          <p:txBody>
            <a:bodyPr lIns="50800" tIns="50800" rIns="50800" bIns="50800" rtlCol="0" anchor="ctr"/>
            <a:lstStyle/>
            <a:p>
              <a:pPr algn="ctr">
                <a:lnSpc>
                  <a:spcPts val="3022"/>
                </a:lnSpc>
              </a:pPr>
              <a:endParaRPr/>
            </a:p>
          </p:txBody>
        </p:sp>
      </p:grpSp>
      <p:sp>
        <p:nvSpPr>
          <p:cNvPr id="6" name="TextBox 6"/>
          <p:cNvSpPr txBox="1"/>
          <p:nvPr/>
        </p:nvSpPr>
        <p:spPr>
          <a:xfrm>
            <a:off x="576478" y="6069650"/>
            <a:ext cx="3373149" cy="3188650"/>
          </a:xfrm>
          <a:prstGeom prst="rect">
            <a:avLst/>
          </a:prstGeom>
        </p:spPr>
        <p:txBody>
          <a:bodyPr lIns="0" tIns="0" rIns="0" bIns="0" rtlCol="0" anchor="t">
            <a:spAutoFit/>
          </a:bodyPr>
          <a:lstStyle/>
          <a:p>
            <a:pPr marL="0" lvl="0" indent="0" algn="ctr">
              <a:lnSpc>
                <a:spcPts val="3152"/>
              </a:lnSpc>
            </a:pPr>
            <a:r>
              <a:rPr lang="en-US" sz="2425">
                <a:solidFill>
                  <a:srgbClr val="FFFFFF"/>
                </a:solidFill>
                <a:latin typeface="Bitter"/>
                <a:ea typeface="Bitter"/>
                <a:cs typeface="Bitter"/>
                <a:sym typeface="Bitter"/>
              </a:rPr>
              <a:t>Arguments are natural and an essential part of developing strong conflict resolution skills. However, bullying is never acceptable.</a:t>
            </a:r>
          </a:p>
        </p:txBody>
      </p:sp>
      <p:grpSp>
        <p:nvGrpSpPr>
          <p:cNvPr id="7" name="Group 7"/>
          <p:cNvGrpSpPr/>
          <p:nvPr/>
        </p:nvGrpSpPr>
        <p:grpSpPr>
          <a:xfrm>
            <a:off x="4876917" y="5810959"/>
            <a:ext cx="3473073" cy="3650436"/>
            <a:chOff x="0" y="0"/>
            <a:chExt cx="914719" cy="961432"/>
          </a:xfrm>
        </p:grpSpPr>
        <p:sp>
          <p:nvSpPr>
            <p:cNvPr id="8" name="Freeform 8"/>
            <p:cNvSpPr/>
            <p:nvPr/>
          </p:nvSpPr>
          <p:spPr>
            <a:xfrm>
              <a:off x="0" y="0"/>
              <a:ext cx="914719" cy="961432"/>
            </a:xfrm>
            <a:custGeom>
              <a:avLst/>
              <a:gdLst/>
              <a:ahLst/>
              <a:cxnLst/>
              <a:rect l="l" t="t" r="r" b="b"/>
              <a:pathLst>
                <a:path w="914719" h="961432">
                  <a:moveTo>
                    <a:pt x="113685" y="0"/>
                  </a:moveTo>
                  <a:lnTo>
                    <a:pt x="801033" y="0"/>
                  </a:lnTo>
                  <a:cubicBezTo>
                    <a:pt x="831185" y="0"/>
                    <a:pt x="860101" y="11978"/>
                    <a:pt x="881421" y="33298"/>
                  </a:cubicBezTo>
                  <a:cubicBezTo>
                    <a:pt x="902741" y="54618"/>
                    <a:pt x="914719" y="83534"/>
                    <a:pt x="914719" y="113685"/>
                  </a:cubicBezTo>
                  <a:lnTo>
                    <a:pt x="914719" y="847746"/>
                  </a:lnTo>
                  <a:cubicBezTo>
                    <a:pt x="914719" y="877897"/>
                    <a:pt x="902741" y="906814"/>
                    <a:pt x="881421" y="928134"/>
                  </a:cubicBezTo>
                  <a:cubicBezTo>
                    <a:pt x="860101" y="949454"/>
                    <a:pt x="831185" y="961432"/>
                    <a:pt x="801033" y="961432"/>
                  </a:cubicBezTo>
                  <a:lnTo>
                    <a:pt x="113685" y="961432"/>
                  </a:lnTo>
                  <a:cubicBezTo>
                    <a:pt x="83534" y="961432"/>
                    <a:pt x="54618" y="949454"/>
                    <a:pt x="33298" y="928134"/>
                  </a:cubicBezTo>
                  <a:cubicBezTo>
                    <a:pt x="11978" y="906814"/>
                    <a:pt x="0" y="877897"/>
                    <a:pt x="0" y="847746"/>
                  </a:cubicBezTo>
                  <a:lnTo>
                    <a:pt x="0" y="113685"/>
                  </a:lnTo>
                  <a:cubicBezTo>
                    <a:pt x="0" y="83534"/>
                    <a:pt x="11978" y="54618"/>
                    <a:pt x="33298" y="33298"/>
                  </a:cubicBezTo>
                  <a:cubicBezTo>
                    <a:pt x="54618" y="11978"/>
                    <a:pt x="83534" y="0"/>
                    <a:pt x="113685" y="0"/>
                  </a:cubicBezTo>
                  <a:close/>
                </a:path>
              </a:pathLst>
            </a:custGeom>
            <a:solidFill>
              <a:srgbClr val="657B7F"/>
            </a:solidFill>
          </p:spPr>
          <p:txBody>
            <a:bodyPr/>
            <a:lstStyle/>
            <a:p>
              <a:endParaRPr lang="en-US"/>
            </a:p>
          </p:txBody>
        </p:sp>
        <p:sp>
          <p:nvSpPr>
            <p:cNvPr id="9" name="TextBox 9"/>
            <p:cNvSpPr txBox="1"/>
            <p:nvPr/>
          </p:nvSpPr>
          <p:spPr>
            <a:xfrm>
              <a:off x="0" y="-19050"/>
              <a:ext cx="914719" cy="980482"/>
            </a:xfrm>
            <a:prstGeom prst="rect">
              <a:avLst/>
            </a:prstGeom>
          </p:spPr>
          <p:txBody>
            <a:bodyPr lIns="50800" tIns="50800" rIns="50800" bIns="50800" rtlCol="0" anchor="t"/>
            <a:lstStyle/>
            <a:p>
              <a:pPr algn="ctr">
                <a:lnSpc>
                  <a:spcPts val="3022"/>
                </a:lnSpc>
              </a:pPr>
              <a:endParaRPr/>
            </a:p>
          </p:txBody>
        </p:sp>
      </p:grpSp>
      <p:sp>
        <p:nvSpPr>
          <p:cNvPr id="10" name="TextBox 10"/>
          <p:cNvSpPr txBox="1"/>
          <p:nvPr/>
        </p:nvSpPr>
        <p:spPr>
          <a:xfrm>
            <a:off x="4926879" y="6921487"/>
            <a:ext cx="3373149" cy="1188400"/>
          </a:xfrm>
          <a:prstGeom prst="rect">
            <a:avLst/>
          </a:prstGeom>
        </p:spPr>
        <p:txBody>
          <a:bodyPr lIns="0" tIns="0" rIns="0" bIns="0" rtlCol="0" anchor="t">
            <a:spAutoFit/>
          </a:bodyPr>
          <a:lstStyle/>
          <a:p>
            <a:pPr marL="0" lvl="0" indent="0" algn="ctr">
              <a:lnSpc>
                <a:spcPts val="3152"/>
              </a:lnSpc>
            </a:pPr>
            <a:r>
              <a:rPr lang="en-US" sz="2425">
                <a:solidFill>
                  <a:srgbClr val="FFFFFF"/>
                </a:solidFill>
                <a:latin typeface="Bitter"/>
                <a:ea typeface="Bitter"/>
                <a:cs typeface="Bitter"/>
                <a:sym typeface="Bitter"/>
              </a:rPr>
              <a:t>Utilize Circle of Grace teachings and language.</a:t>
            </a:r>
          </a:p>
        </p:txBody>
      </p:sp>
      <p:grpSp>
        <p:nvGrpSpPr>
          <p:cNvPr id="11" name="Group 11"/>
          <p:cNvGrpSpPr/>
          <p:nvPr/>
        </p:nvGrpSpPr>
        <p:grpSpPr>
          <a:xfrm>
            <a:off x="9497142" y="5810959"/>
            <a:ext cx="3473073" cy="3650436"/>
            <a:chOff x="0" y="0"/>
            <a:chExt cx="914719" cy="961432"/>
          </a:xfrm>
        </p:grpSpPr>
        <p:sp>
          <p:nvSpPr>
            <p:cNvPr id="12" name="Freeform 12"/>
            <p:cNvSpPr/>
            <p:nvPr/>
          </p:nvSpPr>
          <p:spPr>
            <a:xfrm>
              <a:off x="0" y="0"/>
              <a:ext cx="914719" cy="961432"/>
            </a:xfrm>
            <a:custGeom>
              <a:avLst/>
              <a:gdLst/>
              <a:ahLst/>
              <a:cxnLst/>
              <a:rect l="l" t="t" r="r" b="b"/>
              <a:pathLst>
                <a:path w="914719" h="961432">
                  <a:moveTo>
                    <a:pt x="113685" y="0"/>
                  </a:moveTo>
                  <a:lnTo>
                    <a:pt x="801033" y="0"/>
                  </a:lnTo>
                  <a:cubicBezTo>
                    <a:pt x="831185" y="0"/>
                    <a:pt x="860101" y="11978"/>
                    <a:pt x="881421" y="33298"/>
                  </a:cubicBezTo>
                  <a:cubicBezTo>
                    <a:pt x="902741" y="54618"/>
                    <a:pt x="914719" y="83534"/>
                    <a:pt x="914719" y="113685"/>
                  </a:cubicBezTo>
                  <a:lnTo>
                    <a:pt x="914719" y="847746"/>
                  </a:lnTo>
                  <a:cubicBezTo>
                    <a:pt x="914719" y="877897"/>
                    <a:pt x="902741" y="906814"/>
                    <a:pt x="881421" y="928134"/>
                  </a:cubicBezTo>
                  <a:cubicBezTo>
                    <a:pt x="860101" y="949454"/>
                    <a:pt x="831185" y="961432"/>
                    <a:pt x="801033" y="961432"/>
                  </a:cubicBezTo>
                  <a:lnTo>
                    <a:pt x="113685" y="961432"/>
                  </a:lnTo>
                  <a:cubicBezTo>
                    <a:pt x="83534" y="961432"/>
                    <a:pt x="54618" y="949454"/>
                    <a:pt x="33298" y="928134"/>
                  </a:cubicBezTo>
                  <a:cubicBezTo>
                    <a:pt x="11978" y="906814"/>
                    <a:pt x="0" y="877897"/>
                    <a:pt x="0" y="847746"/>
                  </a:cubicBezTo>
                  <a:lnTo>
                    <a:pt x="0" y="113685"/>
                  </a:lnTo>
                  <a:cubicBezTo>
                    <a:pt x="0" y="83534"/>
                    <a:pt x="11978" y="54618"/>
                    <a:pt x="33298" y="33298"/>
                  </a:cubicBezTo>
                  <a:cubicBezTo>
                    <a:pt x="54618" y="11978"/>
                    <a:pt x="83534" y="0"/>
                    <a:pt x="113685" y="0"/>
                  </a:cubicBezTo>
                  <a:close/>
                </a:path>
              </a:pathLst>
            </a:custGeom>
            <a:solidFill>
              <a:srgbClr val="657B7F"/>
            </a:solidFill>
          </p:spPr>
          <p:txBody>
            <a:bodyPr/>
            <a:lstStyle/>
            <a:p>
              <a:endParaRPr lang="en-US"/>
            </a:p>
          </p:txBody>
        </p:sp>
        <p:sp>
          <p:nvSpPr>
            <p:cNvPr id="13" name="TextBox 13"/>
            <p:cNvSpPr txBox="1"/>
            <p:nvPr/>
          </p:nvSpPr>
          <p:spPr>
            <a:xfrm>
              <a:off x="0" y="-19050"/>
              <a:ext cx="914719" cy="980482"/>
            </a:xfrm>
            <a:prstGeom prst="rect">
              <a:avLst/>
            </a:prstGeom>
          </p:spPr>
          <p:txBody>
            <a:bodyPr lIns="50800" tIns="50800" rIns="50800" bIns="50800" rtlCol="0" anchor="ctr"/>
            <a:lstStyle/>
            <a:p>
              <a:pPr algn="ctr">
                <a:lnSpc>
                  <a:spcPts val="3022"/>
                </a:lnSpc>
              </a:pPr>
              <a:endParaRPr/>
            </a:p>
          </p:txBody>
        </p:sp>
      </p:grpSp>
      <p:sp>
        <p:nvSpPr>
          <p:cNvPr id="14" name="TextBox 14"/>
          <p:cNvSpPr txBox="1"/>
          <p:nvPr/>
        </p:nvSpPr>
        <p:spPr>
          <a:xfrm>
            <a:off x="9539508" y="6921487"/>
            <a:ext cx="3373149" cy="1188400"/>
          </a:xfrm>
          <a:prstGeom prst="rect">
            <a:avLst/>
          </a:prstGeom>
        </p:spPr>
        <p:txBody>
          <a:bodyPr lIns="0" tIns="0" rIns="0" bIns="0" rtlCol="0" anchor="t">
            <a:spAutoFit/>
          </a:bodyPr>
          <a:lstStyle/>
          <a:p>
            <a:pPr marL="0" lvl="0" indent="0" algn="ctr">
              <a:lnSpc>
                <a:spcPts val="3152"/>
              </a:lnSpc>
            </a:pPr>
            <a:r>
              <a:rPr lang="en-US" sz="2425">
                <a:solidFill>
                  <a:srgbClr val="FFFFFF"/>
                </a:solidFill>
                <a:latin typeface="Bitter"/>
                <a:ea typeface="Bitter"/>
                <a:cs typeface="Bitter"/>
                <a:sym typeface="Bitter"/>
              </a:rPr>
              <a:t>When you see something, say something!</a:t>
            </a:r>
          </a:p>
        </p:txBody>
      </p:sp>
      <p:grpSp>
        <p:nvGrpSpPr>
          <p:cNvPr id="15" name="Group 15"/>
          <p:cNvGrpSpPr/>
          <p:nvPr/>
        </p:nvGrpSpPr>
        <p:grpSpPr>
          <a:xfrm>
            <a:off x="14166348" y="5699994"/>
            <a:ext cx="3473073" cy="3650436"/>
            <a:chOff x="0" y="0"/>
            <a:chExt cx="914719" cy="961432"/>
          </a:xfrm>
        </p:grpSpPr>
        <p:sp>
          <p:nvSpPr>
            <p:cNvPr id="16" name="Freeform 16"/>
            <p:cNvSpPr/>
            <p:nvPr/>
          </p:nvSpPr>
          <p:spPr>
            <a:xfrm>
              <a:off x="0" y="0"/>
              <a:ext cx="914719" cy="961432"/>
            </a:xfrm>
            <a:custGeom>
              <a:avLst/>
              <a:gdLst/>
              <a:ahLst/>
              <a:cxnLst/>
              <a:rect l="l" t="t" r="r" b="b"/>
              <a:pathLst>
                <a:path w="914719" h="961432">
                  <a:moveTo>
                    <a:pt x="113685" y="0"/>
                  </a:moveTo>
                  <a:lnTo>
                    <a:pt x="801033" y="0"/>
                  </a:lnTo>
                  <a:cubicBezTo>
                    <a:pt x="831185" y="0"/>
                    <a:pt x="860101" y="11978"/>
                    <a:pt x="881421" y="33298"/>
                  </a:cubicBezTo>
                  <a:cubicBezTo>
                    <a:pt x="902741" y="54618"/>
                    <a:pt x="914719" y="83534"/>
                    <a:pt x="914719" y="113685"/>
                  </a:cubicBezTo>
                  <a:lnTo>
                    <a:pt x="914719" y="847746"/>
                  </a:lnTo>
                  <a:cubicBezTo>
                    <a:pt x="914719" y="877897"/>
                    <a:pt x="902741" y="906814"/>
                    <a:pt x="881421" y="928134"/>
                  </a:cubicBezTo>
                  <a:cubicBezTo>
                    <a:pt x="860101" y="949454"/>
                    <a:pt x="831185" y="961432"/>
                    <a:pt x="801033" y="961432"/>
                  </a:cubicBezTo>
                  <a:lnTo>
                    <a:pt x="113685" y="961432"/>
                  </a:lnTo>
                  <a:cubicBezTo>
                    <a:pt x="83534" y="961432"/>
                    <a:pt x="54618" y="949454"/>
                    <a:pt x="33298" y="928134"/>
                  </a:cubicBezTo>
                  <a:cubicBezTo>
                    <a:pt x="11978" y="906814"/>
                    <a:pt x="0" y="877897"/>
                    <a:pt x="0" y="847746"/>
                  </a:cubicBezTo>
                  <a:lnTo>
                    <a:pt x="0" y="113685"/>
                  </a:lnTo>
                  <a:cubicBezTo>
                    <a:pt x="0" y="83534"/>
                    <a:pt x="11978" y="54618"/>
                    <a:pt x="33298" y="33298"/>
                  </a:cubicBezTo>
                  <a:cubicBezTo>
                    <a:pt x="54618" y="11978"/>
                    <a:pt x="83534" y="0"/>
                    <a:pt x="113685" y="0"/>
                  </a:cubicBezTo>
                  <a:close/>
                </a:path>
              </a:pathLst>
            </a:custGeom>
            <a:solidFill>
              <a:srgbClr val="657B7F"/>
            </a:solidFill>
          </p:spPr>
          <p:txBody>
            <a:bodyPr/>
            <a:lstStyle/>
            <a:p>
              <a:endParaRPr lang="en-US"/>
            </a:p>
          </p:txBody>
        </p:sp>
        <p:sp>
          <p:nvSpPr>
            <p:cNvPr id="17" name="TextBox 17"/>
            <p:cNvSpPr txBox="1"/>
            <p:nvPr/>
          </p:nvSpPr>
          <p:spPr>
            <a:xfrm>
              <a:off x="0" y="-19050"/>
              <a:ext cx="914719" cy="980482"/>
            </a:xfrm>
            <a:prstGeom prst="rect">
              <a:avLst/>
            </a:prstGeom>
          </p:spPr>
          <p:txBody>
            <a:bodyPr lIns="50800" tIns="50800" rIns="50800" bIns="50800" rtlCol="0" anchor="ctr"/>
            <a:lstStyle/>
            <a:p>
              <a:pPr algn="ctr">
                <a:lnSpc>
                  <a:spcPts val="3022"/>
                </a:lnSpc>
              </a:pPr>
              <a:endParaRPr/>
            </a:p>
          </p:txBody>
        </p:sp>
      </p:grpSp>
      <p:sp>
        <p:nvSpPr>
          <p:cNvPr id="18" name="TextBox 18"/>
          <p:cNvSpPr txBox="1"/>
          <p:nvPr/>
        </p:nvSpPr>
        <p:spPr>
          <a:xfrm>
            <a:off x="14216310" y="6921487"/>
            <a:ext cx="3373149" cy="788350"/>
          </a:xfrm>
          <a:prstGeom prst="rect">
            <a:avLst/>
          </a:prstGeom>
        </p:spPr>
        <p:txBody>
          <a:bodyPr lIns="0" tIns="0" rIns="0" bIns="0" rtlCol="0" anchor="t">
            <a:spAutoFit/>
          </a:bodyPr>
          <a:lstStyle/>
          <a:p>
            <a:pPr marL="0" lvl="0" indent="0" algn="ctr">
              <a:lnSpc>
                <a:spcPts val="3152"/>
              </a:lnSpc>
            </a:pPr>
            <a:r>
              <a:rPr lang="en-US" sz="2425">
                <a:solidFill>
                  <a:srgbClr val="FFFFFF"/>
                </a:solidFill>
                <a:latin typeface="Bitter"/>
                <a:ea typeface="Bitter"/>
                <a:cs typeface="Bitter"/>
                <a:sym typeface="Bitter"/>
              </a:rPr>
              <a:t>Bullying: zero-tolerance policy</a:t>
            </a:r>
          </a:p>
        </p:txBody>
      </p:sp>
      <p:sp>
        <p:nvSpPr>
          <p:cNvPr id="19" name="TextBox 19"/>
          <p:cNvSpPr txBox="1"/>
          <p:nvPr/>
        </p:nvSpPr>
        <p:spPr>
          <a:xfrm>
            <a:off x="2730426" y="1028700"/>
            <a:ext cx="12827148" cy="1371600"/>
          </a:xfrm>
          <a:prstGeom prst="rect">
            <a:avLst/>
          </a:prstGeom>
        </p:spPr>
        <p:txBody>
          <a:bodyPr lIns="0" tIns="0" rIns="0" bIns="0" rtlCol="0" anchor="t">
            <a:spAutoFit/>
          </a:bodyPr>
          <a:lstStyle/>
          <a:p>
            <a:pPr marL="0" lvl="0" indent="0" algn="ctr">
              <a:lnSpc>
                <a:spcPts val="10800"/>
              </a:lnSpc>
            </a:pPr>
            <a:r>
              <a:rPr lang="en-US" sz="9000" spc="-359">
                <a:solidFill>
                  <a:srgbClr val="FFFFFF"/>
                </a:solidFill>
                <a:latin typeface="Bitter"/>
                <a:ea typeface="Bitter"/>
                <a:cs typeface="Bitter"/>
                <a:sym typeface="Bitter"/>
              </a:rPr>
              <a:t>Key Takeaways</a:t>
            </a:r>
          </a:p>
        </p:txBody>
      </p:sp>
      <p:sp>
        <p:nvSpPr>
          <p:cNvPr id="20" name="TextBox 20"/>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Canva Sans"/>
                <a:ea typeface="Canva Sans"/>
                <a:cs typeface="Canva Sans"/>
                <a:sym typeface="Canva Sans"/>
              </a:rPr>
              <a:t>37</a:t>
            </a:r>
          </a:p>
        </p:txBody>
      </p:sp>
      <p:sp>
        <p:nvSpPr>
          <p:cNvPr id="21" name="TextBox 21"/>
          <p:cNvSpPr txBox="1"/>
          <p:nvPr/>
        </p:nvSpPr>
        <p:spPr>
          <a:xfrm>
            <a:off x="7739583" y="9984741"/>
            <a:ext cx="2808833" cy="302259"/>
          </a:xfrm>
          <a:prstGeom prst="rect">
            <a:avLst/>
          </a:prstGeom>
        </p:spPr>
        <p:txBody>
          <a:bodyPr lIns="0" tIns="0" rIns="0" bIns="0" rtlCol="0" anchor="t">
            <a:spAutoFit/>
          </a:bodyPr>
          <a:lstStyle/>
          <a:p>
            <a:pPr algn="ctr">
              <a:lnSpc>
                <a:spcPts val="2240"/>
              </a:lnSpc>
            </a:pPr>
            <a:r>
              <a:rPr lang="en-US" sz="1600" spc="16">
                <a:solidFill>
                  <a:srgbClr val="FFFFFF"/>
                </a:solidFill>
                <a:latin typeface="Palatino"/>
                <a:ea typeface="Palatino"/>
                <a:cs typeface="Palatino"/>
                <a:sym typeface="Palatino"/>
              </a:rPr>
              <a:t>© Archdiocese of Omaha 2026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9144000" y="778109"/>
            <a:ext cx="8367994" cy="8730782"/>
            <a:chOff x="0" y="0"/>
            <a:chExt cx="2830655" cy="2953376"/>
          </a:xfrm>
        </p:grpSpPr>
        <p:sp>
          <p:nvSpPr>
            <p:cNvPr id="4" name="Freeform 4"/>
            <p:cNvSpPr/>
            <p:nvPr/>
          </p:nvSpPr>
          <p:spPr>
            <a:xfrm>
              <a:off x="0" y="0"/>
              <a:ext cx="2830655" cy="2953376"/>
            </a:xfrm>
            <a:custGeom>
              <a:avLst/>
              <a:gdLst/>
              <a:ahLst/>
              <a:cxnLst/>
              <a:rect l="l" t="t" r="r" b="b"/>
              <a:pathLst>
                <a:path w="2830655" h="2953376">
                  <a:moveTo>
                    <a:pt x="0" y="0"/>
                  </a:moveTo>
                  <a:lnTo>
                    <a:pt x="2830655" y="0"/>
                  </a:lnTo>
                  <a:lnTo>
                    <a:pt x="2830655" y="2953376"/>
                  </a:lnTo>
                  <a:lnTo>
                    <a:pt x="0" y="2953376"/>
                  </a:lnTo>
                  <a:close/>
                </a:path>
              </a:pathLst>
            </a:custGeom>
            <a:solidFill>
              <a:srgbClr val="657B7F">
                <a:alpha val="19608"/>
              </a:srgbClr>
            </a:solidFill>
          </p:spPr>
          <p:txBody>
            <a:bodyPr/>
            <a:lstStyle/>
            <a:p>
              <a:endParaRPr lang="en-US"/>
            </a:p>
          </p:txBody>
        </p:sp>
      </p:grpSp>
      <p:sp>
        <p:nvSpPr>
          <p:cNvPr id="5" name="TextBox 5"/>
          <p:cNvSpPr txBox="1"/>
          <p:nvPr/>
        </p:nvSpPr>
        <p:spPr>
          <a:xfrm>
            <a:off x="10288423" y="2147570"/>
            <a:ext cx="6546740" cy="5896610"/>
          </a:xfrm>
          <a:prstGeom prst="rect">
            <a:avLst/>
          </a:prstGeom>
        </p:spPr>
        <p:txBody>
          <a:bodyPr lIns="0" tIns="0" rIns="0" bIns="0" rtlCol="0" anchor="t">
            <a:spAutoFit/>
          </a:bodyPr>
          <a:lstStyle/>
          <a:p>
            <a:pPr marL="0" lvl="0" indent="0" algn="ctr">
              <a:lnSpc>
                <a:spcPts val="7840"/>
              </a:lnSpc>
              <a:spcBef>
                <a:spcPct val="0"/>
              </a:spcBef>
            </a:pPr>
            <a:r>
              <a:rPr lang="en-US" sz="5600" spc="-224">
                <a:solidFill>
                  <a:srgbClr val="000000"/>
                </a:solidFill>
                <a:latin typeface="Bitter"/>
                <a:ea typeface="Bitter"/>
                <a:cs typeface="Bitter"/>
                <a:sym typeface="Bitter"/>
              </a:rPr>
              <a:t>“Wrong is wrong even if everyone is doing it. </a:t>
            </a:r>
          </a:p>
          <a:p>
            <a:pPr marL="0" lvl="0" indent="0" algn="ctr">
              <a:lnSpc>
                <a:spcPts val="7840"/>
              </a:lnSpc>
              <a:spcBef>
                <a:spcPct val="0"/>
              </a:spcBef>
            </a:pPr>
            <a:r>
              <a:rPr lang="en-US" sz="5600" spc="-224">
                <a:solidFill>
                  <a:srgbClr val="000000"/>
                </a:solidFill>
                <a:latin typeface="Bitter"/>
                <a:ea typeface="Bitter"/>
                <a:cs typeface="Bitter"/>
                <a:sym typeface="Bitter"/>
              </a:rPr>
              <a:t>Right is right even if no one is doing it.”</a:t>
            </a:r>
          </a:p>
          <a:p>
            <a:pPr marL="0" lvl="0" indent="0" algn="ctr">
              <a:lnSpc>
                <a:spcPts val="7840"/>
              </a:lnSpc>
              <a:spcBef>
                <a:spcPct val="0"/>
              </a:spcBef>
            </a:pPr>
            <a:r>
              <a:rPr lang="en-US" sz="5600" spc="-224">
                <a:solidFill>
                  <a:srgbClr val="000000"/>
                </a:solidFill>
                <a:latin typeface="Bitter"/>
                <a:ea typeface="Bitter"/>
                <a:cs typeface="Bitter"/>
                <a:sym typeface="Bitter"/>
              </a:rPr>
              <a:t> – St. Augustine</a:t>
            </a:r>
          </a:p>
        </p:txBody>
      </p:sp>
      <p:grpSp>
        <p:nvGrpSpPr>
          <p:cNvPr id="6" name="Group 6"/>
          <p:cNvGrpSpPr/>
          <p:nvPr/>
        </p:nvGrpSpPr>
        <p:grpSpPr>
          <a:xfrm>
            <a:off x="776006" y="778109"/>
            <a:ext cx="8367994" cy="8730782"/>
            <a:chOff x="0" y="0"/>
            <a:chExt cx="812800" cy="848038"/>
          </a:xfrm>
        </p:grpSpPr>
        <p:sp>
          <p:nvSpPr>
            <p:cNvPr id="7" name="Freeform 7" descr="A painting of a person holding a heart  AI-generated content may be incorrect."/>
            <p:cNvSpPr/>
            <p:nvPr/>
          </p:nvSpPr>
          <p:spPr>
            <a:xfrm>
              <a:off x="0" y="0"/>
              <a:ext cx="812800" cy="848038"/>
            </a:xfrm>
            <a:custGeom>
              <a:avLst/>
              <a:gdLst/>
              <a:ahLst/>
              <a:cxnLst/>
              <a:rect l="l" t="t" r="r" b="b"/>
              <a:pathLst>
                <a:path w="812800" h="848038">
                  <a:moveTo>
                    <a:pt x="0" y="0"/>
                  </a:moveTo>
                  <a:lnTo>
                    <a:pt x="812800" y="0"/>
                  </a:lnTo>
                  <a:lnTo>
                    <a:pt x="812800" y="848038"/>
                  </a:lnTo>
                  <a:lnTo>
                    <a:pt x="0" y="848038"/>
                  </a:lnTo>
                  <a:close/>
                </a:path>
              </a:pathLst>
            </a:custGeom>
            <a:blipFill>
              <a:blip r:embed="rId4"/>
              <a:stretch>
                <a:fillRect l="-6584" r="-6584"/>
              </a:stretch>
            </a:blipFill>
          </p:spPr>
          <p:txBody>
            <a:bodyPr/>
            <a:lstStyle/>
            <a:p>
              <a:endParaRPr lang="en-US"/>
            </a:p>
          </p:txBody>
        </p:sp>
      </p:grpSp>
      <p:sp>
        <p:nvSpPr>
          <p:cNvPr id="8" name="TextBox 8"/>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Canva Sans"/>
                <a:ea typeface="Canva Sans"/>
                <a:cs typeface="Canva Sans"/>
                <a:sym typeface="Canva Sans"/>
              </a:rPr>
              <a:t>38</a:t>
            </a:r>
          </a:p>
        </p:txBody>
      </p:sp>
      <p:sp>
        <p:nvSpPr>
          <p:cNvPr id="9" name="TextBox 9"/>
          <p:cNvSpPr txBox="1"/>
          <p:nvPr/>
        </p:nvSpPr>
        <p:spPr>
          <a:xfrm>
            <a:off x="7739583" y="9984741"/>
            <a:ext cx="2808833" cy="302259"/>
          </a:xfrm>
          <a:prstGeom prst="rect">
            <a:avLst/>
          </a:prstGeom>
        </p:spPr>
        <p:txBody>
          <a:bodyPr lIns="0" tIns="0" rIns="0" bIns="0" rtlCol="0" anchor="t">
            <a:spAutoFit/>
          </a:bodyPr>
          <a:lstStyle/>
          <a:p>
            <a:pPr algn="ctr">
              <a:lnSpc>
                <a:spcPts val="2240"/>
              </a:lnSpc>
            </a:pPr>
            <a:r>
              <a:rPr lang="en-US" sz="1600" spc="16">
                <a:solidFill>
                  <a:srgbClr val="000000"/>
                </a:solidFill>
                <a:latin typeface="Palatino"/>
                <a:ea typeface="Palatino"/>
                <a:cs typeface="Palatino"/>
                <a:sym typeface="Palatino"/>
              </a:rPr>
              <a:t>© Archdiocese of Omaha 2026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rot="-5400000">
            <a:off x="1574098" y="947859"/>
            <a:ext cx="7102748" cy="9706946"/>
            <a:chOff x="0" y="0"/>
            <a:chExt cx="9236398" cy="12622890"/>
          </a:xfrm>
        </p:grpSpPr>
        <p:sp>
          <p:nvSpPr>
            <p:cNvPr id="4" name="Freeform 4"/>
            <p:cNvSpPr/>
            <p:nvPr/>
          </p:nvSpPr>
          <p:spPr>
            <a:xfrm>
              <a:off x="0" y="0"/>
              <a:ext cx="9236456" cy="12622911"/>
            </a:xfrm>
            <a:custGeom>
              <a:avLst/>
              <a:gdLst/>
              <a:ahLst/>
              <a:cxnLst/>
              <a:rect l="l" t="t" r="r" b="b"/>
              <a:pathLst>
                <a:path w="9236456" h="12622911">
                  <a:moveTo>
                    <a:pt x="0" y="0"/>
                  </a:moveTo>
                  <a:lnTo>
                    <a:pt x="9236456" y="0"/>
                  </a:lnTo>
                  <a:lnTo>
                    <a:pt x="9236456" y="12622911"/>
                  </a:lnTo>
                  <a:lnTo>
                    <a:pt x="0" y="12622911"/>
                  </a:lnTo>
                  <a:lnTo>
                    <a:pt x="0" y="0"/>
                  </a:lnTo>
                  <a:close/>
                </a:path>
              </a:pathLst>
            </a:custGeom>
            <a:blipFill>
              <a:blip r:embed="rId4"/>
              <a:stretch>
                <a:fillRect b="-20423"/>
              </a:stretch>
            </a:blipFill>
          </p:spPr>
          <p:txBody>
            <a:bodyPr/>
            <a:lstStyle/>
            <a:p>
              <a:endParaRPr lang="en-US"/>
            </a:p>
          </p:txBody>
        </p:sp>
      </p:grpSp>
      <p:sp>
        <p:nvSpPr>
          <p:cNvPr id="5" name="TextBox 5"/>
          <p:cNvSpPr txBox="1"/>
          <p:nvPr/>
        </p:nvSpPr>
        <p:spPr>
          <a:xfrm>
            <a:off x="10958946" y="1780772"/>
            <a:ext cx="6300354" cy="4238625"/>
          </a:xfrm>
          <a:prstGeom prst="rect">
            <a:avLst/>
          </a:prstGeom>
        </p:spPr>
        <p:txBody>
          <a:bodyPr lIns="0" tIns="0" rIns="0" bIns="0" rtlCol="0" anchor="t">
            <a:spAutoFit/>
          </a:bodyPr>
          <a:lstStyle/>
          <a:p>
            <a:pPr marL="0" lvl="0" indent="0" algn="ctr">
              <a:lnSpc>
                <a:spcPts val="7920"/>
              </a:lnSpc>
            </a:pPr>
            <a:r>
              <a:rPr lang="en-US" sz="6600" b="1">
                <a:solidFill>
                  <a:srgbClr val="000000"/>
                </a:solidFill>
                <a:latin typeface="Bitter Bold"/>
                <a:ea typeface="Bitter Bold"/>
                <a:cs typeface="Bitter Bold"/>
                <a:sym typeface="Bitter Bold"/>
              </a:rPr>
              <a:t>“Oh Lord, please help people not to bully.”</a:t>
            </a:r>
          </a:p>
        </p:txBody>
      </p:sp>
      <p:sp>
        <p:nvSpPr>
          <p:cNvPr id="6" name="TextBox 6"/>
          <p:cNvSpPr txBox="1"/>
          <p:nvPr/>
        </p:nvSpPr>
        <p:spPr>
          <a:xfrm>
            <a:off x="12232732" y="6749150"/>
            <a:ext cx="3752782" cy="478631"/>
          </a:xfrm>
          <a:prstGeom prst="rect">
            <a:avLst/>
          </a:prstGeom>
        </p:spPr>
        <p:txBody>
          <a:bodyPr lIns="0" tIns="0" rIns="0" bIns="0" rtlCol="0" anchor="t">
            <a:spAutoFit/>
          </a:bodyPr>
          <a:lstStyle/>
          <a:p>
            <a:pPr marL="0" lvl="0" indent="0" algn="l">
              <a:lnSpc>
                <a:spcPts val="3656"/>
              </a:lnSpc>
            </a:pPr>
            <a:r>
              <a:rPr lang="en-US" sz="2812" b="1">
                <a:solidFill>
                  <a:srgbClr val="000000"/>
                </a:solidFill>
                <a:latin typeface="Bitter Bold"/>
                <a:ea typeface="Bitter Bold"/>
                <a:cs typeface="Bitter Bold"/>
                <a:sym typeface="Bitter Bold"/>
              </a:rPr>
              <a:t>4ᵗʰ GRADE STUDENT</a:t>
            </a:r>
          </a:p>
        </p:txBody>
      </p:sp>
      <p:sp>
        <p:nvSpPr>
          <p:cNvPr id="7" name="AutoShape 7"/>
          <p:cNvSpPr/>
          <p:nvPr/>
        </p:nvSpPr>
        <p:spPr>
          <a:xfrm flipV="1">
            <a:off x="10483877" y="6479180"/>
            <a:ext cx="7320407" cy="0"/>
          </a:xfrm>
          <a:prstGeom prst="line">
            <a:avLst/>
          </a:prstGeom>
          <a:ln w="104775" cap="flat">
            <a:solidFill>
              <a:srgbClr val="194A96"/>
            </a:solidFill>
            <a:prstDash val="solid"/>
            <a:headEnd type="none" w="sm" len="sm"/>
            <a:tailEnd type="none" w="sm" len="sm"/>
          </a:ln>
        </p:spPr>
        <p:txBody>
          <a:bodyPr/>
          <a:lstStyle/>
          <a:p>
            <a:endParaRPr lang="en-US"/>
          </a:p>
        </p:txBody>
      </p:sp>
      <p:sp>
        <p:nvSpPr>
          <p:cNvPr id="8" name="TextBox 8"/>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Canva Sans"/>
                <a:ea typeface="Canva Sans"/>
                <a:cs typeface="Canva Sans"/>
                <a:sym typeface="Canva Sans"/>
              </a:rPr>
              <a:t>4</a:t>
            </a:r>
          </a:p>
        </p:txBody>
      </p:sp>
      <p:sp>
        <p:nvSpPr>
          <p:cNvPr id="9" name="TextBox 9"/>
          <p:cNvSpPr txBox="1"/>
          <p:nvPr/>
        </p:nvSpPr>
        <p:spPr>
          <a:xfrm>
            <a:off x="7739583" y="9984741"/>
            <a:ext cx="2808833" cy="302259"/>
          </a:xfrm>
          <a:prstGeom prst="rect">
            <a:avLst/>
          </a:prstGeom>
        </p:spPr>
        <p:txBody>
          <a:bodyPr lIns="0" tIns="0" rIns="0" bIns="0" rtlCol="0" anchor="t">
            <a:spAutoFit/>
          </a:bodyPr>
          <a:lstStyle/>
          <a:p>
            <a:pPr algn="ctr">
              <a:lnSpc>
                <a:spcPts val="2240"/>
              </a:lnSpc>
            </a:pPr>
            <a:r>
              <a:rPr lang="en-US" sz="1600" spc="16">
                <a:solidFill>
                  <a:srgbClr val="000000"/>
                </a:solidFill>
                <a:latin typeface="Palatino"/>
                <a:ea typeface="Palatino"/>
                <a:cs typeface="Palatino"/>
                <a:sym typeface="Palatino"/>
              </a:rPr>
              <a:t>© Archdiocese of Omaha 2026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239752" y="711409"/>
            <a:ext cx="10931226" cy="8546891"/>
            <a:chOff x="0" y="0"/>
            <a:chExt cx="1039548" cy="812800"/>
          </a:xfrm>
        </p:grpSpPr>
        <p:sp>
          <p:nvSpPr>
            <p:cNvPr id="4" name="Freeform 4" descr="Child's drawing of a cross and a child  AI-generated content may be incorrect."/>
            <p:cNvSpPr/>
            <p:nvPr/>
          </p:nvSpPr>
          <p:spPr>
            <a:xfrm>
              <a:off x="0" y="0"/>
              <a:ext cx="1039548" cy="812800"/>
            </a:xfrm>
            <a:custGeom>
              <a:avLst/>
              <a:gdLst/>
              <a:ahLst/>
              <a:cxnLst/>
              <a:rect l="l" t="t" r="r" b="b"/>
              <a:pathLst>
                <a:path w="1039548" h="812800">
                  <a:moveTo>
                    <a:pt x="0" y="0"/>
                  </a:moveTo>
                  <a:lnTo>
                    <a:pt x="1039548" y="0"/>
                  </a:lnTo>
                  <a:lnTo>
                    <a:pt x="1039548" y="812800"/>
                  </a:lnTo>
                  <a:lnTo>
                    <a:pt x="0" y="812800"/>
                  </a:lnTo>
                  <a:close/>
                </a:path>
              </a:pathLst>
            </a:custGeom>
            <a:blipFill>
              <a:blip r:embed="rId4"/>
              <a:stretch>
                <a:fillRect t="-54" r="-1295" b="-54"/>
              </a:stretch>
            </a:blipFill>
          </p:spPr>
          <p:txBody>
            <a:bodyPr/>
            <a:lstStyle/>
            <a:p>
              <a:endParaRPr lang="en-US"/>
            </a:p>
          </p:txBody>
        </p:sp>
      </p:grpSp>
      <p:sp>
        <p:nvSpPr>
          <p:cNvPr id="5" name="TextBox 5"/>
          <p:cNvSpPr txBox="1"/>
          <p:nvPr/>
        </p:nvSpPr>
        <p:spPr>
          <a:xfrm>
            <a:off x="11830872" y="540645"/>
            <a:ext cx="5554984" cy="3181350"/>
          </a:xfrm>
          <a:prstGeom prst="rect">
            <a:avLst/>
          </a:prstGeom>
        </p:spPr>
        <p:txBody>
          <a:bodyPr lIns="0" tIns="0" rIns="0" bIns="0" rtlCol="0" anchor="t">
            <a:spAutoFit/>
          </a:bodyPr>
          <a:lstStyle/>
          <a:p>
            <a:pPr marL="0" lvl="0" indent="0" algn="ctr">
              <a:lnSpc>
                <a:spcPts val="7920"/>
              </a:lnSpc>
            </a:pPr>
            <a:r>
              <a:rPr lang="en-US" sz="6600" b="1" spc="-264">
                <a:solidFill>
                  <a:srgbClr val="000000"/>
                </a:solidFill>
                <a:latin typeface="Bitter Bold"/>
                <a:ea typeface="Bitter Bold"/>
                <a:cs typeface="Bitter Bold"/>
                <a:sym typeface="Bitter Bold"/>
              </a:rPr>
              <a:t>“Lord, please prevent bullying.”</a:t>
            </a:r>
          </a:p>
        </p:txBody>
      </p:sp>
      <p:sp>
        <p:nvSpPr>
          <p:cNvPr id="6" name="TextBox 6"/>
          <p:cNvSpPr txBox="1"/>
          <p:nvPr/>
        </p:nvSpPr>
        <p:spPr>
          <a:xfrm>
            <a:off x="12999853" y="4660157"/>
            <a:ext cx="3217022" cy="478631"/>
          </a:xfrm>
          <a:prstGeom prst="rect">
            <a:avLst/>
          </a:prstGeom>
        </p:spPr>
        <p:txBody>
          <a:bodyPr lIns="0" tIns="0" rIns="0" bIns="0" rtlCol="0" anchor="t">
            <a:spAutoFit/>
          </a:bodyPr>
          <a:lstStyle/>
          <a:p>
            <a:pPr marL="0" lvl="0" indent="0" algn="l">
              <a:lnSpc>
                <a:spcPts val="3656"/>
              </a:lnSpc>
            </a:pPr>
            <a:r>
              <a:rPr lang="en-US" sz="2812" b="1">
                <a:solidFill>
                  <a:srgbClr val="000000"/>
                </a:solidFill>
                <a:latin typeface="Bitter Bold"/>
                <a:ea typeface="Bitter Bold"/>
                <a:cs typeface="Bitter Bold"/>
                <a:sym typeface="Bitter Bold"/>
              </a:rPr>
              <a:t>2ⁿᵈ grade student</a:t>
            </a:r>
          </a:p>
        </p:txBody>
      </p:sp>
      <p:sp>
        <p:nvSpPr>
          <p:cNvPr id="7" name="AutoShape 7"/>
          <p:cNvSpPr/>
          <p:nvPr/>
        </p:nvSpPr>
        <p:spPr>
          <a:xfrm>
            <a:off x="11830872" y="4205364"/>
            <a:ext cx="5808095" cy="0"/>
          </a:xfrm>
          <a:prstGeom prst="line">
            <a:avLst/>
          </a:prstGeom>
          <a:ln w="104775" cap="flat">
            <a:solidFill>
              <a:srgbClr val="194A96"/>
            </a:solidFill>
            <a:prstDash val="solid"/>
            <a:headEnd type="none" w="sm" len="sm"/>
            <a:tailEnd type="none" w="sm" len="sm"/>
          </a:ln>
        </p:spPr>
        <p:txBody>
          <a:bodyPr/>
          <a:lstStyle/>
          <a:p>
            <a:endParaRPr lang="en-US"/>
          </a:p>
        </p:txBody>
      </p:sp>
      <p:sp>
        <p:nvSpPr>
          <p:cNvPr id="8" name="TextBox 8"/>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Canva Sans"/>
                <a:ea typeface="Canva Sans"/>
                <a:cs typeface="Canva Sans"/>
                <a:sym typeface="Canva Sans"/>
              </a:rPr>
              <a:t>5</a:t>
            </a:r>
          </a:p>
        </p:txBody>
      </p:sp>
      <p:sp>
        <p:nvSpPr>
          <p:cNvPr id="9" name="TextBox 9"/>
          <p:cNvSpPr txBox="1"/>
          <p:nvPr/>
        </p:nvSpPr>
        <p:spPr>
          <a:xfrm>
            <a:off x="7739583" y="9984741"/>
            <a:ext cx="2808833" cy="302259"/>
          </a:xfrm>
          <a:prstGeom prst="rect">
            <a:avLst/>
          </a:prstGeom>
        </p:spPr>
        <p:txBody>
          <a:bodyPr lIns="0" tIns="0" rIns="0" bIns="0" rtlCol="0" anchor="t">
            <a:spAutoFit/>
          </a:bodyPr>
          <a:lstStyle/>
          <a:p>
            <a:pPr algn="ctr">
              <a:lnSpc>
                <a:spcPts val="2240"/>
              </a:lnSpc>
            </a:pPr>
            <a:r>
              <a:rPr lang="en-US" sz="1600" spc="16">
                <a:solidFill>
                  <a:srgbClr val="000000"/>
                </a:solidFill>
                <a:latin typeface="Palatino"/>
                <a:ea typeface="Palatino"/>
                <a:cs typeface="Palatino"/>
                <a:sym typeface="Palatino"/>
              </a:rPr>
              <a:t>© Archdiocese of Omaha 2026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sp>
        <p:nvSpPr>
          <p:cNvPr id="3" name="AutoShape 3"/>
          <p:cNvSpPr/>
          <p:nvPr/>
        </p:nvSpPr>
        <p:spPr>
          <a:xfrm>
            <a:off x="5358840" y="1108553"/>
            <a:ext cx="11859377" cy="8069894"/>
          </a:xfrm>
          <a:prstGeom prst="rect">
            <a:avLst/>
          </a:prstGeom>
          <a:solidFill>
            <a:srgbClr val="FFFFFF"/>
          </a:solidFill>
        </p:spPr>
        <p:txBody>
          <a:bodyPr/>
          <a:lstStyle/>
          <a:p>
            <a:endParaRPr lang="en-US"/>
          </a:p>
        </p:txBody>
      </p:sp>
      <p:grpSp>
        <p:nvGrpSpPr>
          <p:cNvPr id="4" name="Group 4"/>
          <p:cNvGrpSpPr/>
          <p:nvPr/>
        </p:nvGrpSpPr>
        <p:grpSpPr>
          <a:xfrm>
            <a:off x="5607369" y="1365529"/>
            <a:ext cx="11362320" cy="7555943"/>
            <a:chOff x="0" y="0"/>
            <a:chExt cx="1222256" cy="812800"/>
          </a:xfrm>
        </p:grpSpPr>
        <p:sp>
          <p:nvSpPr>
            <p:cNvPr id="5" name="Freeform 5" descr="A hand reaching out to the water  AI-generated content may be incorrect."/>
            <p:cNvSpPr/>
            <p:nvPr/>
          </p:nvSpPr>
          <p:spPr>
            <a:xfrm>
              <a:off x="0" y="0"/>
              <a:ext cx="1222256" cy="812800"/>
            </a:xfrm>
            <a:custGeom>
              <a:avLst/>
              <a:gdLst/>
              <a:ahLst/>
              <a:cxnLst/>
              <a:rect l="l" t="t" r="r" b="b"/>
              <a:pathLst>
                <a:path w="1222256" h="812800">
                  <a:moveTo>
                    <a:pt x="0" y="0"/>
                  </a:moveTo>
                  <a:lnTo>
                    <a:pt x="1222256" y="0"/>
                  </a:lnTo>
                  <a:lnTo>
                    <a:pt x="1222256" y="812800"/>
                  </a:lnTo>
                  <a:lnTo>
                    <a:pt x="0" y="812800"/>
                  </a:lnTo>
                  <a:close/>
                </a:path>
              </a:pathLst>
            </a:custGeom>
            <a:blipFill>
              <a:blip r:embed="rId4"/>
              <a:stretch>
                <a:fillRect t="-6363" b="-6363"/>
              </a:stretch>
            </a:blipFill>
          </p:spPr>
          <p:txBody>
            <a:bodyPr/>
            <a:lstStyle/>
            <a:p>
              <a:endParaRPr lang="en-US"/>
            </a:p>
          </p:txBody>
        </p:sp>
      </p:grpSp>
      <p:grpSp>
        <p:nvGrpSpPr>
          <p:cNvPr id="6" name="Group 6"/>
          <p:cNvGrpSpPr/>
          <p:nvPr/>
        </p:nvGrpSpPr>
        <p:grpSpPr>
          <a:xfrm>
            <a:off x="723248" y="1116732"/>
            <a:ext cx="6982269" cy="8053535"/>
            <a:chOff x="0" y="0"/>
            <a:chExt cx="9309692" cy="10738047"/>
          </a:xfrm>
        </p:grpSpPr>
        <p:sp>
          <p:nvSpPr>
            <p:cNvPr id="7" name="AutoShape 7"/>
            <p:cNvSpPr/>
            <p:nvPr/>
          </p:nvSpPr>
          <p:spPr>
            <a:xfrm>
              <a:off x="0" y="0"/>
              <a:ext cx="9309692" cy="10738047"/>
            </a:xfrm>
            <a:prstGeom prst="rect">
              <a:avLst/>
            </a:prstGeom>
            <a:solidFill>
              <a:srgbClr val="FFFFFF"/>
            </a:solidFill>
          </p:spPr>
          <p:txBody>
            <a:bodyPr/>
            <a:lstStyle/>
            <a:p>
              <a:endParaRPr lang="en-US"/>
            </a:p>
          </p:txBody>
        </p:sp>
        <p:sp>
          <p:nvSpPr>
            <p:cNvPr id="8" name="TextBox 8"/>
            <p:cNvSpPr txBox="1"/>
            <p:nvPr/>
          </p:nvSpPr>
          <p:spPr>
            <a:xfrm>
              <a:off x="524778" y="609216"/>
              <a:ext cx="8260135" cy="3210941"/>
            </a:xfrm>
            <a:prstGeom prst="rect">
              <a:avLst/>
            </a:prstGeom>
          </p:spPr>
          <p:txBody>
            <a:bodyPr lIns="0" tIns="0" rIns="0" bIns="0" rtlCol="0" anchor="t">
              <a:spAutoFit/>
            </a:bodyPr>
            <a:lstStyle/>
            <a:p>
              <a:pPr marL="0" lvl="0" indent="0" algn="ctr">
                <a:lnSpc>
                  <a:spcPts val="9324"/>
                </a:lnSpc>
              </a:pPr>
              <a:r>
                <a:rPr lang="en-US" sz="8399" spc="-335">
                  <a:solidFill>
                    <a:srgbClr val="000000"/>
                  </a:solidFill>
                  <a:latin typeface="Bitter"/>
                  <a:ea typeface="Bitter"/>
                  <a:cs typeface="Bitter"/>
                  <a:sym typeface="Bitter"/>
                </a:rPr>
                <a:t>Personal Reflection</a:t>
              </a:r>
            </a:p>
          </p:txBody>
        </p:sp>
        <p:sp>
          <p:nvSpPr>
            <p:cNvPr id="9" name="TextBox 9"/>
            <p:cNvSpPr txBox="1"/>
            <p:nvPr/>
          </p:nvSpPr>
          <p:spPr>
            <a:xfrm>
              <a:off x="524778" y="4184179"/>
              <a:ext cx="8260135" cy="6011327"/>
            </a:xfrm>
            <a:prstGeom prst="rect">
              <a:avLst/>
            </a:prstGeom>
          </p:spPr>
          <p:txBody>
            <a:bodyPr lIns="0" tIns="0" rIns="0" bIns="0" rtlCol="0" anchor="t">
              <a:spAutoFit/>
            </a:bodyPr>
            <a:lstStyle/>
            <a:p>
              <a:pPr marL="0" lvl="0" indent="0" algn="ctr">
                <a:lnSpc>
                  <a:spcPts val="2581"/>
                </a:lnSpc>
              </a:pPr>
              <a:r>
                <a:rPr lang="en-US" sz="1843">
                  <a:solidFill>
                    <a:srgbClr val="000000"/>
                  </a:solidFill>
                  <a:latin typeface="Bitter"/>
                  <a:ea typeface="Bitter"/>
                  <a:cs typeface="Bitter"/>
                  <a:sym typeface="Bitter"/>
                </a:rPr>
                <a:t>Was there a time where you or someone you know was bullied?</a:t>
              </a:r>
            </a:p>
            <a:p>
              <a:pPr marL="0" lvl="0" indent="0" algn="ctr">
                <a:lnSpc>
                  <a:spcPts val="2581"/>
                </a:lnSpc>
              </a:pPr>
              <a:endParaRPr lang="en-US" sz="1843">
                <a:solidFill>
                  <a:srgbClr val="000000"/>
                </a:solidFill>
                <a:latin typeface="Bitter"/>
                <a:ea typeface="Bitter"/>
                <a:cs typeface="Bitter"/>
                <a:sym typeface="Bitter"/>
              </a:endParaRPr>
            </a:p>
            <a:p>
              <a:pPr marL="0" lvl="0" indent="0" algn="ctr">
                <a:lnSpc>
                  <a:spcPts val="2581"/>
                </a:lnSpc>
              </a:pPr>
              <a:r>
                <a:rPr lang="en-US" sz="1843">
                  <a:solidFill>
                    <a:srgbClr val="000000"/>
                  </a:solidFill>
                  <a:latin typeface="Bitter"/>
                  <a:ea typeface="Bitter"/>
                  <a:cs typeface="Bitter"/>
                  <a:sym typeface="Bitter"/>
                </a:rPr>
                <a:t>How severe was it?</a:t>
              </a:r>
            </a:p>
            <a:p>
              <a:pPr marL="0" lvl="0" indent="0" algn="ctr">
                <a:lnSpc>
                  <a:spcPts val="2581"/>
                </a:lnSpc>
              </a:pPr>
              <a:endParaRPr lang="en-US" sz="1843">
                <a:solidFill>
                  <a:srgbClr val="000000"/>
                </a:solidFill>
                <a:latin typeface="Bitter"/>
                <a:ea typeface="Bitter"/>
                <a:cs typeface="Bitter"/>
                <a:sym typeface="Bitter"/>
              </a:endParaRPr>
            </a:p>
            <a:p>
              <a:pPr marL="0" lvl="0" indent="0" algn="ctr">
                <a:lnSpc>
                  <a:spcPts val="2581"/>
                </a:lnSpc>
              </a:pPr>
              <a:r>
                <a:rPr lang="en-US" sz="1843">
                  <a:solidFill>
                    <a:srgbClr val="000000"/>
                  </a:solidFill>
                  <a:latin typeface="Bitter"/>
                  <a:ea typeface="Bitter"/>
                  <a:cs typeface="Bitter"/>
                  <a:sym typeface="Bitter"/>
                </a:rPr>
                <a:t>How did it affect you then?</a:t>
              </a:r>
            </a:p>
            <a:p>
              <a:pPr marL="0" lvl="0" indent="0" algn="ctr">
                <a:lnSpc>
                  <a:spcPts val="2581"/>
                </a:lnSpc>
              </a:pPr>
              <a:endParaRPr lang="en-US" sz="1843">
                <a:solidFill>
                  <a:srgbClr val="000000"/>
                </a:solidFill>
                <a:latin typeface="Bitter"/>
                <a:ea typeface="Bitter"/>
                <a:cs typeface="Bitter"/>
                <a:sym typeface="Bitter"/>
              </a:endParaRPr>
            </a:p>
            <a:p>
              <a:pPr marL="0" lvl="0" indent="0" algn="ctr">
                <a:lnSpc>
                  <a:spcPts val="2581"/>
                </a:lnSpc>
              </a:pPr>
              <a:r>
                <a:rPr lang="en-US" sz="1843">
                  <a:solidFill>
                    <a:srgbClr val="000000"/>
                  </a:solidFill>
                  <a:latin typeface="Bitter"/>
                  <a:ea typeface="Bitter"/>
                  <a:cs typeface="Bitter"/>
                  <a:sym typeface="Bitter"/>
                </a:rPr>
                <a:t>How does it affect you today?</a:t>
              </a:r>
            </a:p>
            <a:p>
              <a:pPr marL="0" lvl="0" indent="0" algn="ctr">
                <a:lnSpc>
                  <a:spcPts val="2581"/>
                </a:lnSpc>
              </a:pPr>
              <a:endParaRPr lang="en-US" sz="1843">
                <a:solidFill>
                  <a:srgbClr val="000000"/>
                </a:solidFill>
                <a:latin typeface="Bitter"/>
                <a:ea typeface="Bitter"/>
                <a:cs typeface="Bitter"/>
                <a:sym typeface="Bitter"/>
              </a:endParaRPr>
            </a:p>
            <a:p>
              <a:pPr marL="0" lvl="0" indent="0" algn="ctr">
                <a:lnSpc>
                  <a:spcPts val="2581"/>
                </a:lnSpc>
              </a:pPr>
              <a:r>
                <a:rPr lang="en-US" sz="1843">
                  <a:solidFill>
                    <a:srgbClr val="000000"/>
                  </a:solidFill>
                  <a:latin typeface="Bitter"/>
                  <a:ea typeface="Bitter"/>
                  <a:cs typeface="Bitter"/>
                  <a:sym typeface="Bitter"/>
                </a:rPr>
                <a:t>What lies did you believe about yourself?</a:t>
              </a:r>
            </a:p>
            <a:p>
              <a:pPr marL="0" lvl="0" indent="0" algn="ctr">
                <a:lnSpc>
                  <a:spcPts val="2581"/>
                </a:lnSpc>
              </a:pPr>
              <a:endParaRPr lang="en-US" sz="1843">
                <a:solidFill>
                  <a:srgbClr val="000000"/>
                </a:solidFill>
                <a:latin typeface="Bitter"/>
                <a:ea typeface="Bitter"/>
                <a:cs typeface="Bitter"/>
                <a:sym typeface="Bitter"/>
              </a:endParaRPr>
            </a:p>
            <a:p>
              <a:pPr marL="0" lvl="0" indent="0" algn="ctr">
                <a:lnSpc>
                  <a:spcPts val="2581"/>
                </a:lnSpc>
              </a:pPr>
              <a:r>
                <a:rPr lang="en-US" sz="1843">
                  <a:solidFill>
                    <a:srgbClr val="000000"/>
                  </a:solidFill>
                  <a:latin typeface="Bitter"/>
                  <a:ea typeface="Bitter"/>
                  <a:cs typeface="Bitter"/>
                  <a:sym typeface="Bitter"/>
                </a:rPr>
                <a:t>Was there anyone who was there for you?</a:t>
              </a:r>
            </a:p>
            <a:p>
              <a:pPr marL="0" lvl="0" indent="0" algn="ctr">
                <a:lnSpc>
                  <a:spcPts val="2581"/>
                </a:lnSpc>
              </a:pPr>
              <a:endParaRPr lang="en-US" sz="1843">
                <a:solidFill>
                  <a:srgbClr val="000000"/>
                </a:solidFill>
                <a:latin typeface="Bitter"/>
                <a:ea typeface="Bitter"/>
                <a:cs typeface="Bitter"/>
                <a:sym typeface="Bitter"/>
              </a:endParaRPr>
            </a:p>
            <a:p>
              <a:pPr marL="0" lvl="0" indent="0" algn="ctr">
                <a:lnSpc>
                  <a:spcPts val="2581"/>
                </a:lnSpc>
              </a:pPr>
              <a:r>
                <a:rPr lang="en-US" sz="1843">
                  <a:solidFill>
                    <a:srgbClr val="000000"/>
                  </a:solidFill>
                  <a:latin typeface="Bitter"/>
                  <a:ea typeface="Bitter"/>
                  <a:cs typeface="Bitter"/>
                  <a:sym typeface="Bitter"/>
                </a:rPr>
                <a:t>Did it affect your relationship with God?</a:t>
              </a:r>
            </a:p>
          </p:txBody>
        </p:sp>
      </p:grpSp>
      <p:sp>
        <p:nvSpPr>
          <p:cNvPr id="10" name="TextBox 10"/>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Canva Sans"/>
                <a:ea typeface="Canva Sans"/>
                <a:cs typeface="Canva Sans"/>
                <a:sym typeface="Canva Sans"/>
              </a:rPr>
              <a:t>6</a:t>
            </a:r>
          </a:p>
        </p:txBody>
      </p:sp>
      <p:sp>
        <p:nvSpPr>
          <p:cNvPr id="11" name="TextBox 11"/>
          <p:cNvSpPr txBox="1"/>
          <p:nvPr/>
        </p:nvSpPr>
        <p:spPr>
          <a:xfrm>
            <a:off x="7739583" y="9984741"/>
            <a:ext cx="2808833" cy="302259"/>
          </a:xfrm>
          <a:prstGeom prst="rect">
            <a:avLst/>
          </a:prstGeom>
        </p:spPr>
        <p:txBody>
          <a:bodyPr lIns="0" tIns="0" rIns="0" bIns="0" rtlCol="0" anchor="t">
            <a:spAutoFit/>
          </a:bodyPr>
          <a:lstStyle/>
          <a:p>
            <a:pPr algn="ctr">
              <a:lnSpc>
                <a:spcPts val="2240"/>
              </a:lnSpc>
            </a:pPr>
            <a:r>
              <a:rPr lang="en-US" sz="1600" spc="16">
                <a:solidFill>
                  <a:srgbClr val="000000"/>
                </a:solidFill>
                <a:latin typeface="Palatino"/>
                <a:ea typeface="Palatino"/>
                <a:cs typeface="Palatino"/>
                <a:sym typeface="Palatino"/>
              </a:rPr>
              <a:t>© Archdiocese of Omaha 2026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271999" y="271999"/>
            <a:ext cx="7908899" cy="9743002"/>
            <a:chOff x="0" y="0"/>
            <a:chExt cx="812800" cy="1001291"/>
          </a:xfrm>
        </p:grpSpPr>
        <p:sp>
          <p:nvSpPr>
            <p:cNvPr id="4" name="Freeform 4" descr="A person holding a child's hand  AI-generated content may be incorrect."/>
            <p:cNvSpPr/>
            <p:nvPr/>
          </p:nvSpPr>
          <p:spPr>
            <a:xfrm>
              <a:off x="0" y="0"/>
              <a:ext cx="812800" cy="1001291"/>
            </a:xfrm>
            <a:custGeom>
              <a:avLst/>
              <a:gdLst/>
              <a:ahLst/>
              <a:cxnLst/>
              <a:rect l="l" t="t" r="r" b="b"/>
              <a:pathLst>
                <a:path w="812800" h="1001291">
                  <a:moveTo>
                    <a:pt x="0" y="0"/>
                  </a:moveTo>
                  <a:lnTo>
                    <a:pt x="812800" y="0"/>
                  </a:lnTo>
                  <a:lnTo>
                    <a:pt x="812800" y="1001291"/>
                  </a:lnTo>
                  <a:lnTo>
                    <a:pt x="0" y="1001291"/>
                  </a:lnTo>
                  <a:close/>
                </a:path>
              </a:pathLst>
            </a:custGeom>
            <a:blipFill>
              <a:blip r:embed="rId4"/>
              <a:stretch>
                <a:fillRect l="-42329" r="-42329"/>
              </a:stretch>
            </a:blipFill>
          </p:spPr>
          <p:txBody>
            <a:bodyPr/>
            <a:lstStyle/>
            <a:p>
              <a:endParaRPr lang="en-US"/>
            </a:p>
          </p:txBody>
        </p:sp>
      </p:grpSp>
      <p:grpSp>
        <p:nvGrpSpPr>
          <p:cNvPr id="5" name="Group 5"/>
          <p:cNvGrpSpPr/>
          <p:nvPr/>
        </p:nvGrpSpPr>
        <p:grpSpPr>
          <a:xfrm>
            <a:off x="9256123" y="1447605"/>
            <a:ext cx="8384422" cy="6878120"/>
            <a:chOff x="0" y="0"/>
            <a:chExt cx="11179230" cy="9170827"/>
          </a:xfrm>
        </p:grpSpPr>
        <p:sp>
          <p:nvSpPr>
            <p:cNvPr id="6" name="TextBox 6"/>
            <p:cNvSpPr txBox="1"/>
            <p:nvPr/>
          </p:nvSpPr>
          <p:spPr>
            <a:xfrm>
              <a:off x="161667" y="0"/>
              <a:ext cx="10356836" cy="6553200"/>
            </a:xfrm>
            <a:prstGeom prst="rect">
              <a:avLst/>
            </a:prstGeom>
          </p:spPr>
          <p:txBody>
            <a:bodyPr lIns="0" tIns="0" rIns="0" bIns="0" rtlCol="0" anchor="t">
              <a:spAutoFit/>
            </a:bodyPr>
            <a:lstStyle/>
            <a:p>
              <a:pPr marL="0" lvl="0" indent="0" algn="l">
                <a:lnSpc>
                  <a:spcPts val="9735"/>
                </a:lnSpc>
              </a:pPr>
              <a:r>
                <a:rPr lang="en-US" sz="8112" spc="-324">
                  <a:solidFill>
                    <a:srgbClr val="000000"/>
                  </a:solidFill>
                  <a:latin typeface="Bitter"/>
                  <a:ea typeface="Bitter"/>
                  <a:cs typeface="Bitter"/>
                  <a:sym typeface="Bitter"/>
                </a:rPr>
                <a:t>Today bullying is more extensive because of social media!</a:t>
              </a:r>
            </a:p>
          </p:txBody>
        </p:sp>
        <p:sp>
          <p:nvSpPr>
            <p:cNvPr id="7" name="TextBox 7"/>
            <p:cNvSpPr txBox="1"/>
            <p:nvPr/>
          </p:nvSpPr>
          <p:spPr>
            <a:xfrm>
              <a:off x="0" y="7789914"/>
              <a:ext cx="11179230" cy="1380913"/>
            </a:xfrm>
            <a:prstGeom prst="rect">
              <a:avLst/>
            </a:prstGeom>
          </p:spPr>
          <p:txBody>
            <a:bodyPr lIns="0" tIns="0" rIns="0" bIns="0" rtlCol="0" anchor="t">
              <a:spAutoFit/>
            </a:bodyPr>
            <a:lstStyle/>
            <a:p>
              <a:pPr marL="0" lvl="0" indent="0" algn="l">
                <a:lnSpc>
                  <a:spcPts val="4159"/>
                </a:lnSpc>
              </a:pPr>
              <a:r>
                <a:rPr lang="en-US" sz="3199">
                  <a:solidFill>
                    <a:srgbClr val="000000"/>
                  </a:solidFill>
                  <a:latin typeface="Bitter"/>
                  <a:ea typeface="Bitter"/>
                  <a:cs typeface="Bitter"/>
                  <a:sym typeface="Bitter"/>
                </a:rPr>
                <a:t>Good news is that we can be the trusted adult that may not have been there for us!</a:t>
              </a:r>
            </a:p>
          </p:txBody>
        </p:sp>
        <p:sp>
          <p:nvSpPr>
            <p:cNvPr id="8" name="AutoShape 8"/>
            <p:cNvSpPr/>
            <p:nvPr/>
          </p:nvSpPr>
          <p:spPr>
            <a:xfrm>
              <a:off x="0" y="6974253"/>
              <a:ext cx="11179230" cy="0"/>
            </a:xfrm>
            <a:prstGeom prst="line">
              <a:avLst/>
            </a:prstGeom>
            <a:ln w="139700" cap="flat">
              <a:solidFill>
                <a:srgbClr val="194A96"/>
              </a:solidFill>
              <a:prstDash val="solid"/>
              <a:headEnd type="none" w="sm" len="sm"/>
              <a:tailEnd type="none" w="sm" len="sm"/>
            </a:ln>
          </p:spPr>
          <p:txBody>
            <a:bodyPr/>
            <a:lstStyle/>
            <a:p>
              <a:endParaRPr lang="en-US"/>
            </a:p>
          </p:txBody>
        </p:sp>
      </p:grpSp>
      <p:sp>
        <p:nvSpPr>
          <p:cNvPr id="9" name="TextBox 9"/>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Canva Sans"/>
                <a:ea typeface="Canva Sans"/>
                <a:cs typeface="Canva Sans"/>
                <a:sym typeface="Canva Sans"/>
              </a:rPr>
              <a:t>7</a:t>
            </a:r>
          </a:p>
        </p:txBody>
      </p:sp>
      <p:sp>
        <p:nvSpPr>
          <p:cNvPr id="10" name="TextBox 10"/>
          <p:cNvSpPr txBox="1"/>
          <p:nvPr/>
        </p:nvSpPr>
        <p:spPr>
          <a:xfrm>
            <a:off x="7739583" y="9984741"/>
            <a:ext cx="2808833" cy="302259"/>
          </a:xfrm>
          <a:prstGeom prst="rect">
            <a:avLst/>
          </a:prstGeom>
        </p:spPr>
        <p:txBody>
          <a:bodyPr lIns="0" tIns="0" rIns="0" bIns="0" rtlCol="0" anchor="t">
            <a:spAutoFit/>
          </a:bodyPr>
          <a:lstStyle/>
          <a:p>
            <a:pPr algn="ctr">
              <a:lnSpc>
                <a:spcPts val="2240"/>
              </a:lnSpc>
            </a:pPr>
            <a:r>
              <a:rPr lang="en-US" sz="1600" spc="16">
                <a:solidFill>
                  <a:srgbClr val="000000"/>
                </a:solidFill>
                <a:latin typeface="Palatino"/>
                <a:ea typeface="Palatino"/>
                <a:cs typeface="Palatino"/>
                <a:sym typeface="Palatino"/>
              </a:rPr>
              <a:t>© Archdiocese of Omaha 2026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sp>
        <p:nvSpPr>
          <p:cNvPr id="3" name="AutoShape 3"/>
          <p:cNvSpPr/>
          <p:nvPr/>
        </p:nvSpPr>
        <p:spPr>
          <a:xfrm>
            <a:off x="1028700" y="-140732"/>
            <a:ext cx="8610600" cy="8001000"/>
          </a:xfrm>
          <a:prstGeom prst="rect">
            <a:avLst/>
          </a:prstGeom>
          <a:solidFill>
            <a:srgbClr val="11234D"/>
          </a:solidFill>
        </p:spPr>
        <p:txBody>
          <a:bodyPr/>
          <a:lstStyle/>
          <a:p>
            <a:endParaRPr lang="en-US"/>
          </a:p>
        </p:txBody>
      </p:sp>
      <p:grpSp>
        <p:nvGrpSpPr>
          <p:cNvPr id="4" name="Group 4"/>
          <p:cNvGrpSpPr/>
          <p:nvPr/>
        </p:nvGrpSpPr>
        <p:grpSpPr>
          <a:xfrm>
            <a:off x="1981200" y="1028700"/>
            <a:ext cx="8305800" cy="8229600"/>
            <a:chOff x="0" y="0"/>
            <a:chExt cx="820326" cy="812800"/>
          </a:xfrm>
        </p:grpSpPr>
        <p:sp>
          <p:nvSpPr>
            <p:cNvPr id="5" name="Freeform 5"/>
            <p:cNvSpPr/>
            <p:nvPr/>
          </p:nvSpPr>
          <p:spPr>
            <a:xfrm>
              <a:off x="0" y="0"/>
              <a:ext cx="820326" cy="812800"/>
            </a:xfrm>
            <a:custGeom>
              <a:avLst/>
              <a:gdLst/>
              <a:ahLst/>
              <a:cxnLst/>
              <a:rect l="l" t="t" r="r" b="b"/>
              <a:pathLst>
                <a:path w="820326" h="812800">
                  <a:moveTo>
                    <a:pt x="0" y="0"/>
                  </a:moveTo>
                  <a:lnTo>
                    <a:pt x="820326" y="0"/>
                  </a:lnTo>
                  <a:lnTo>
                    <a:pt x="820326" y="812800"/>
                  </a:lnTo>
                  <a:lnTo>
                    <a:pt x="0" y="812800"/>
                  </a:lnTo>
                  <a:close/>
                </a:path>
              </a:pathLst>
            </a:custGeom>
            <a:blipFill>
              <a:blip r:embed="rId4"/>
              <a:stretch>
                <a:fillRect t="-25832" b="-25832"/>
              </a:stretch>
            </a:blipFill>
          </p:spPr>
          <p:txBody>
            <a:bodyPr/>
            <a:lstStyle/>
            <a:p>
              <a:endParaRPr lang="en-US"/>
            </a:p>
          </p:txBody>
        </p:sp>
      </p:grpSp>
      <p:sp>
        <p:nvSpPr>
          <p:cNvPr id="6" name="TextBox 6"/>
          <p:cNvSpPr txBox="1"/>
          <p:nvPr/>
        </p:nvSpPr>
        <p:spPr>
          <a:xfrm>
            <a:off x="10723778" y="2278618"/>
            <a:ext cx="7132105" cy="4962525"/>
          </a:xfrm>
          <a:prstGeom prst="rect">
            <a:avLst/>
          </a:prstGeom>
        </p:spPr>
        <p:txBody>
          <a:bodyPr lIns="0" tIns="0" rIns="0" bIns="0" rtlCol="0" anchor="t">
            <a:spAutoFit/>
          </a:bodyPr>
          <a:lstStyle/>
          <a:p>
            <a:pPr marL="0" lvl="0" indent="0" algn="l">
              <a:lnSpc>
                <a:spcPts val="3918"/>
              </a:lnSpc>
            </a:pPr>
            <a:r>
              <a:rPr lang="en-US" sz="3265" strike="noStrike">
                <a:solidFill>
                  <a:srgbClr val="160F17"/>
                </a:solidFill>
                <a:latin typeface="Bitter"/>
                <a:ea typeface="Bitter"/>
                <a:cs typeface="Bitter"/>
                <a:sym typeface="Bitter"/>
              </a:rPr>
              <a:t>“ The second time I reported being bullied to an adult at school, I was told I wasn’t being bullied because I “didn’t fit” the mold of someone being bullied. Why would the popular athlete be bullied? They’re just your friends poking fun, and you’re being too sensitive.”</a:t>
            </a:r>
          </a:p>
          <a:p>
            <a:pPr marL="0" lvl="0" indent="0" algn="ctr">
              <a:lnSpc>
                <a:spcPts val="3918"/>
              </a:lnSpc>
            </a:pPr>
            <a:r>
              <a:rPr lang="en-US" sz="3265" strike="noStrike">
                <a:solidFill>
                  <a:srgbClr val="160F17"/>
                </a:solidFill>
                <a:latin typeface="Bitter"/>
                <a:ea typeface="Bitter"/>
                <a:cs typeface="Bitter"/>
                <a:sym typeface="Bitter"/>
              </a:rPr>
              <a:t> NCAA Athlete, age 21</a:t>
            </a:r>
          </a:p>
          <a:p>
            <a:pPr marL="0" lvl="0" indent="0" algn="ctr">
              <a:lnSpc>
                <a:spcPts val="3918"/>
              </a:lnSpc>
            </a:pPr>
            <a:endParaRPr lang="en-US" sz="3265" strike="noStrike">
              <a:solidFill>
                <a:srgbClr val="160F17"/>
              </a:solidFill>
              <a:latin typeface="Bitter"/>
              <a:ea typeface="Bitter"/>
              <a:cs typeface="Bitter"/>
              <a:sym typeface="Bitter"/>
            </a:endParaRPr>
          </a:p>
        </p:txBody>
      </p:sp>
      <p:sp>
        <p:nvSpPr>
          <p:cNvPr id="7" name="TextBox 7"/>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160F17"/>
                </a:solidFill>
                <a:latin typeface="Canva Sans"/>
                <a:ea typeface="Canva Sans"/>
                <a:cs typeface="Canva Sans"/>
                <a:sym typeface="Canva Sans"/>
              </a:rPr>
              <a:t>8</a:t>
            </a:r>
          </a:p>
        </p:txBody>
      </p:sp>
      <p:sp>
        <p:nvSpPr>
          <p:cNvPr id="8" name="TextBox 8"/>
          <p:cNvSpPr txBox="1"/>
          <p:nvPr/>
        </p:nvSpPr>
        <p:spPr>
          <a:xfrm>
            <a:off x="7739583" y="9984741"/>
            <a:ext cx="2808833" cy="302259"/>
          </a:xfrm>
          <a:prstGeom prst="rect">
            <a:avLst/>
          </a:prstGeom>
        </p:spPr>
        <p:txBody>
          <a:bodyPr lIns="0" tIns="0" rIns="0" bIns="0" rtlCol="0" anchor="t">
            <a:spAutoFit/>
          </a:bodyPr>
          <a:lstStyle/>
          <a:p>
            <a:pPr algn="ctr">
              <a:lnSpc>
                <a:spcPts val="2240"/>
              </a:lnSpc>
            </a:pPr>
            <a:r>
              <a:rPr lang="en-US" sz="1600" spc="16">
                <a:solidFill>
                  <a:srgbClr val="000000"/>
                </a:solidFill>
                <a:latin typeface="Palatino"/>
                <a:ea typeface="Palatino"/>
                <a:cs typeface="Palatino"/>
                <a:sym typeface="Palatino"/>
              </a:rPr>
              <a:t>© Archdiocese of Omaha 2026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DECE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9961474"/>
            <a:chOff x="0" y="0"/>
            <a:chExt cx="1444978" cy="787079"/>
          </a:xfrm>
        </p:grpSpPr>
        <p:sp>
          <p:nvSpPr>
            <p:cNvPr id="3" name="Freeform 3"/>
            <p:cNvSpPr/>
            <p:nvPr/>
          </p:nvSpPr>
          <p:spPr>
            <a:xfrm>
              <a:off x="0" y="0"/>
              <a:ext cx="1444978" cy="787079"/>
            </a:xfrm>
            <a:custGeom>
              <a:avLst/>
              <a:gdLst/>
              <a:ahLst/>
              <a:cxnLst/>
              <a:rect l="l" t="t" r="r" b="b"/>
              <a:pathLst>
                <a:path w="1444978" h="787079">
                  <a:moveTo>
                    <a:pt x="0" y="0"/>
                  </a:moveTo>
                  <a:lnTo>
                    <a:pt x="1444978" y="0"/>
                  </a:lnTo>
                  <a:lnTo>
                    <a:pt x="1444978" y="787079"/>
                  </a:lnTo>
                  <a:lnTo>
                    <a:pt x="0" y="787079"/>
                  </a:lnTo>
                  <a:close/>
                </a:path>
              </a:pathLst>
            </a:custGeom>
            <a:blipFill>
              <a:blip r:embed="rId3"/>
              <a:stretch>
                <a:fillRect t="-11042" b="-11042"/>
              </a:stretch>
            </a:blipFill>
          </p:spPr>
          <p:txBody>
            <a:bodyPr/>
            <a:lstStyle/>
            <a:p>
              <a:endParaRPr lang="en-US"/>
            </a:p>
          </p:txBody>
        </p:sp>
      </p:grpSp>
      <p:sp>
        <p:nvSpPr>
          <p:cNvPr id="4" name="AutoShape 4"/>
          <p:cNvSpPr/>
          <p:nvPr/>
        </p:nvSpPr>
        <p:spPr>
          <a:xfrm>
            <a:off x="972266" y="916872"/>
            <a:ext cx="9514554" cy="8046140"/>
          </a:xfrm>
          <a:prstGeom prst="rect">
            <a:avLst/>
          </a:prstGeom>
          <a:solidFill>
            <a:srgbClr val="000000"/>
          </a:solidFill>
        </p:spPr>
        <p:txBody>
          <a:bodyPr/>
          <a:lstStyle/>
          <a:p>
            <a:endParaRPr lang="en-US"/>
          </a:p>
        </p:txBody>
      </p:sp>
      <p:sp>
        <p:nvSpPr>
          <p:cNvPr id="5" name="TextBox 5"/>
          <p:cNvSpPr txBox="1"/>
          <p:nvPr/>
        </p:nvSpPr>
        <p:spPr>
          <a:xfrm>
            <a:off x="1123072" y="821622"/>
            <a:ext cx="9212942" cy="7897453"/>
          </a:xfrm>
          <a:prstGeom prst="rect">
            <a:avLst/>
          </a:prstGeom>
        </p:spPr>
        <p:txBody>
          <a:bodyPr lIns="0" tIns="0" rIns="0" bIns="0" rtlCol="0" anchor="t">
            <a:spAutoFit/>
          </a:bodyPr>
          <a:lstStyle/>
          <a:p>
            <a:pPr marL="0" lvl="0" indent="0" algn="l">
              <a:lnSpc>
                <a:spcPts val="4826"/>
              </a:lnSpc>
            </a:pPr>
            <a:r>
              <a:rPr lang="en-US" sz="3217">
                <a:solidFill>
                  <a:srgbClr val="EDECEC"/>
                </a:solidFill>
                <a:latin typeface="Bitter"/>
                <a:ea typeface="Bitter"/>
                <a:cs typeface="Bitter"/>
                <a:sym typeface="Bitter"/>
              </a:rPr>
              <a:t>“I thought that there would be less bullying at middle school because there are so many people there, but it’s just made it worse.  The words the kids say are so much crueler, and they bully you even if they don’t know you.  I won’t go to the bathroom all day long when I’m at school, because I am scared of what would happen if I did go in.  I’ve seen what’s happened to other kids.  I feel pretty hopeless, because I’ve told a couple of teachers, and they won’t do anything about it.  I think they are scared of the bullies, too.”</a:t>
            </a:r>
          </a:p>
          <a:p>
            <a:pPr marL="0" lvl="0" indent="0" algn="ctr">
              <a:lnSpc>
                <a:spcPts val="4826"/>
              </a:lnSpc>
            </a:pPr>
            <a:r>
              <a:rPr lang="en-US" sz="3217">
                <a:solidFill>
                  <a:srgbClr val="EDECEC"/>
                </a:solidFill>
                <a:latin typeface="Bitter"/>
                <a:ea typeface="Bitter"/>
                <a:cs typeface="Bitter"/>
                <a:sym typeface="Bitter"/>
              </a:rPr>
              <a:t>6th-grade student, age 12</a:t>
            </a:r>
          </a:p>
        </p:txBody>
      </p:sp>
      <p:sp>
        <p:nvSpPr>
          <p:cNvPr id="6" name="TextBox 6"/>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Canva Sans"/>
                <a:ea typeface="Canva Sans"/>
                <a:cs typeface="Canva Sans"/>
                <a:sym typeface="Canva Sans"/>
              </a:rPr>
              <a:t>9</a:t>
            </a:r>
          </a:p>
        </p:txBody>
      </p:sp>
      <p:sp>
        <p:nvSpPr>
          <p:cNvPr id="7" name="TextBox 7"/>
          <p:cNvSpPr txBox="1"/>
          <p:nvPr/>
        </p:nvSpPr>
        <p:spPr>
          <a:xfrm>
            <a:off x="7739583" y="9984741"/>
            <a:ext cx="2808833" cy="302259"/>
          </a:xfrm>
          <a:prstGeom prst="rect">
            <a:avLst/>
          </a:prstGeom>
        </p:spPr>
        <p:txBody>
          <a:bodyPr lIns="0" tIns="0" rIns="0" bIns="0" rtlCol="0" anchor="t">
            <a:spAutoFit/>
          </a:bodyPr>
          <a:lstStyle/>
          <a:p>
            <a:pPr algn="ctr">
              <a:lnSpc>
                <a:spcPts val="2240"/>
              </a:lnSpc>
            </a:pPr>
            <a:r>
              <a:rPr lang="en-US" sz="1600" spc="16">
                <a:solidFill>
                  <a:srgbClr val="000000"/>
                </a:solidFill>
                <a:latin typeface="Palatino"/>
                <a:ea typeface="Palatino"/>
                <a:cs typeface="Palatino"/>
                <a:sym typeface="Palatino"/>
              </a:rPr>
              <a:t>© Archdiocese of Omaha 2026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8577DB8A0046B4B826A01C6EE6557BE" ma:contentTypeVersion="9" ma:contentTypeDescription="Create a new document." ma:contentTypeScope="" ma:versionID="2374e216afff51d7ff1d30008a307a50">
  <xsd:schema xmlns:xsd="http://www.w3.org/2001/XMLSchema" xmlns:xs="http://www.w3.org/2001/XMLSchema" xmlns:p="http://schemas.microsoft.com/office/2006/metadata/properties" xmlns:ns2="28f41c1b-9075-458e-8a2b-cfd8798052d2" targetNamespace="http://schemas.microsoft.com/office/2006/metadata/properties" ma:root="true" ma:fieldsID="09c562b2a2e5237f6739a5fef3fbbefa" ns2:_="">
    <xsd:import namespace="28f41c1b-9075-458e-8a2b-cfd8798052d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f41c1b-9075-458e-8a2b-cfd8798052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BillingMetadata" ma:index="1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7521BC6-6074-4969-B68D-7DD8858C23E7}">
  <ds:schemaRefs>
    <ds:schemaRef ds:uri="28f41c1b-9075-458e-8a2b-cfd8798052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9E2415A-E784-423C-A8BA-BAA73BDCFAE7}">
  <ds:schemaRefs>
    <ds:schemaRef ds:uri="28f41c1b-9075-458e-8a2b-cfd8798052d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6507469-5D02-4136-B5B4-8916B7819A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TotalTime>
  <Words>3228</Words>
  <Application>Microsoft Office PowerPoint</Application>
  <PresentationFormat>Custom</PresentationFormat>
  <Paragraphs>442</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Bitter</vt:lpstr>
      <vt:lpstr>Arial Nova</vt:lpstr>
      <vt:lpstr>Canva Sans</vt:lpstr>
      <vt:lpstr>Canva Sans Bold</vt:lpstr>
      <vt:lpstr>Calibri</vt:lpstr>
      <vt:lpstr>Arial</vt:lpstr>
      <vt:lpstr>Palatino</vt:lpstr>
      <vt:lpstr>Bitter Italics</vt:lpstr>
      <vt:lpstr>Bitter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Bullying.pptx</dc:title>
  <dc:creator>Megan E. Engel</dc:creator>
  <cp:lastModifiedBy>Mary K. Maguire</cp:lastModifiedBy>
  <cp:revision>2</cp:revision>
  <dcterms:created xsi:type="dcterms:W3CDTF">2006-08-16T00:00:00Z</dcterms:created>
  <dcterms:modified xsi:type="dcterms:W3CDTF">2026-05-01T21:20:15Z</dcterms:modified>
  <dc:identifier>DAG6kUYRqr0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0x010100D8577DB8A0046B4B826A01C6EE6557BE</vt:lpwstr>
  </property>
</Properties>
</file>